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handoutMasterIdLst>
    <p:handoutMasterId r:id="rId39"/>
  </p:handoutMasterIdLst>
  <p:sldIdLst>
    <p:sldId id="256" r:id="rId2"/>
    <p:sldId id="269" r:id="rId3"/>
    <p:sldId id="257" r:id="rId4"/>
    <p:sldId id="291" r:id="rId5"/>
    <p:sldId id="258" r:id="rId6"/>
    <p:sldId id="259" r:id="rId7"/>
    <p:sldId id="260" r:id="rId8"/>
    <p:sldId id="261" r:id="rId9"/>
    <p:sldId id="262" r:id="rId10"/>
    <p:sldId id="292" r:id="rId11"/>
    <p:sldId id="264" r:id="rId12"/>
    <p:sldId id="265" r:id="rId13"/>
    <p:sldId id="266" r:id="rId14"/>
    <p:sldId id="293" r:id="rId15"/>
    <p:sldId id="267" r:id="rId16"/>
    <p:sldId id="268"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77"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4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8A00E-0BE5-4F57-B241-D1D5F9CC61C2}"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US"/>
        </a:p>
      </dgm:t>
    </dgm:pt>
    <dgm:pt modelId="{A4BCD3BE-CA19-491E-9124-6C025147C425}">
      <dgm:prSet phldrT="[Text]" custT="1"/>
      <dgm:spPr/>
      <dgm:t>
        <a:bodyPr/>
        <a:lstStyle/>
        <a:p>
          <a:r>
            <a:rPr lang="en-US" sz="3600" b="1" dirty="0" smtClean="0"/>
            <a:t>Symbiosis</a:t>
          </a:r>
          <a:endParaRPr lang="en-US" sz="3600" b="1" dirty="0"/>
        </a:p>
      </dgm:t>
    </dgm:pt>
    <dgm:pt modelId="{2E859C5C-52AB-47FB-825F-0F2D8FBB7B57}" type="parTrans" cxnId="{363B3073-3178-4B00-AE29-A12EE56E2051}">
      <dgm:prSet/>
      <dgm:spPr/>
      <dgm:t>
        <a:bodyPr/>
        <a:lstStyle/>
        <a:p>
          <a:endParaRPr lang="en-US"/>
        </a:p>
      </dgm:t>
    </dgm:pt>
    <dgm:pt modelId="{01EDF659-4B76-4859-9EC4-919938F952E7}" type="sibTrans" cxnId="{363B3073-3178-4B00-AE29-A12EE56E2051}">
      <dgm:prSet/>
      <dgm:spPr/>
      <dgm:t>
        <a:bodyPr/>
        <a:lstStyle/>
        <a:p>
          <a:endParaRPr lang="en-US"/>
        </a:p>
      </dgm:t>
    </dgm:pt>
    <dgm:pt modelId="{ED657DB1-5E60-46CB-97D8-6DAB2C672FD0}">
      <dgm:prSet phldrT="[Text]" custT="1"/>
      <dgm:spPr/>
      <dgm:t>
        <a:bodyPr/>
        <a:lstStyle/>
        <a:p>
          <a:r>
            <a:rPr lang="en-US" sz="2200" b="1" dirty="0" smtClean="0"/>
            <a:t>Mutualism</a:t>
          </a:r>
          <a:endParaRPr lang="en-US" sz="2200" b="1" dirty="0"/>
        </a:p>
      </dgm:t>
    </dgm:pt>
    <dgm:pt modelId="{BE3FB085-6E82-40AE-8A7E-EA2A74E784AC}" type="parTrans" cxnId="{06ECE82D-3ECD-4422-A2DF-ECB0D1BBEB33}">
      <dgm:prSet/>
      <dgm:spPr/>
      <dgm:t>
        <a:bodyPr/>
        <a:lstStyle/>
        <a:p>
          <a:endParaRPr lang="en-US"/>
        </a:p>
      </dgm:t>
    </dgm:pt>
    <dgm:pt modelId="{A79B5DA3-0EBE-4566-B01F-1B6E0E5F657C}" type="sibTrans" cxnId="{06ECE82D-3ECD-4422-A2DF-ECB0D1BBEB33}">
      <dgm:prSet/>
      <dgm:spPr/>
      <dgm:t>
        <a:bodyPr/>
        <a:lstStyle/>
        <a:p>
          <a:endParaRPr lang="en-US"/>
        </a:p>
      </dgm:t>
    </dgm:pt>
    <dgm:pt modelId="{699A0ED1-4755-490E-AA54-12D2839E87A0}">
      <dgm:prSet phldrT="[Text]" custT="1"/>
      <dgm:spPr/>
      <dgm:t>
        <a:bodyPr/>
        <a:lstStyle/>
        <a:p>
          <a:r>
            <a:rPr lang="en-US" sz="2200" b="1" dirty="0" smtClean="0"/>
            <a:t>Commensalism</a:t>
          </a:r>
          <a:endParaRPr lang="en-US" sz="2200" b="1" dirty="0"/>
        </a:p>
      </dgm:t>
    </dgm:pt>
    <dgm:pt modelId="{BA47CA4A-CA4D-4B58-B654-EFA19DF65E30}" type="parTrans" cxnId="{AE7341B9-E13B-469A-962F-AEF2973395FE}">
      <dgm:prSet/>
      <dgm:spPr/>
      <dgm:t>
        <a:bodyPr/>
        <a:lstStyle/>
        <a:p>
          <a:endParaRPr lang="en-US"/>
        </a:p>
      </dgm:t>
    </dgm:pt>
    <dgm:pt modelId="{5E282A55-2B18-4FA8-9338-793FE02CFA02}" type="sibTrans" cxnId="{AE7341B9-E13B-469A-962F-AEF2973395FE}">
      <dgm:prSet/>
      <dgm:spPr/>
      <dgm:t>
        <a:bodyPr/>
        <a:lstStyle/>
        <a:p>
          <a:endParaRPr lang="en-US"/>
        </a:p>
      </dgm:t>
    </dgm:pt>
    <dgm:pt modelId="{B2E8B143-C47F-43C8-9911-892E328CA428}">
      <dgm:prSet phldrT="[Text]" custT="1"/>
      <dgm:spPr/>
      <dgm:t>
        <a:bodyPr/>
        <a:lstStyle/>
        <a:p>
          <a:r>
            <a:rPr lang="en-US" sz="2200" b="1" dirty="0" smtClean="0"/>
            <a:t>Predation</a:t>
          </a:r>
          <a:endParaRPr lang="en-US" sz="2200" b="1" dirty="0"/>
        </a:p>
      </dgm:t>
    </dgm:pt>
    <dgm:pt modelId="{5E761A67-CAE3-468C-835A-95ED6166F9EB}" type="parTrans" cxnId="{554DFD45-D8A6-436D-B7BE-EFBDA93DF9F6}">
      <dgm:prSet/>
      <dgm:spPr/>
      <dgm:t>
        <a:bodyPr/>
        <a:lstStyle/>
        <a:p>
          <a:endParaRPr lang="en-US"/>
        </a:p>
      </dgm:t>
    </dgm:pt>
    <dgm:pt modelId="{A099EB18-220C-4295-9BB2-4B8C52BDEB75}" type="sibTrans" cxnId="{554DFD45-D8A6-436D-B7BE-EFBDA93DF9F6}">
      <dgm:prSet/>
      <dgm:spPr/>
      <dgm:t>
        <a:bodyPr/>
        <a:lstStyle/>
        <a:p>
          <a:endParaRPr lang="en-US"/>
        </a:p>
      </dgm:t>
    </dgm:pt>
    <dgm:pt modelId="{5E6D7751-807E-4030-832C-C5ED8534DD00}">
      <dgm:prSet phldrT="[Text]" custT="1"/>
      <dgm:spPr/>
      <dgm:t>
        <a:bodyPr/>
        <a:lstStyle/>
        <a:p>
          <a:r>
            <a:rPr lang="en-US" sz="2200" b="1" dirty="0" smtClean="0"/>
            <a:t>Parasitism</a:t>
          </a:r>
          <a:endParaRPr lang="en-US" sz="2200" b="1" dirty="0"/>
        </a:p>
      </dgm:t>
    </dgm:pt>
    <dgm:pt modelId="{11C02CED-8439-4C38-B71C-27885E5EFD35}" type="parTrans" cxnId="{76B9D99E-7A98-4DC6-AA55-C1318A126BF8}">
      <dgm:prSet/>
      <dgm:spPr/>
      <dgm:t>
        <a:bodyPr/>
        <a:lstStyle/>
        <a:p>
          <a:endParaRPr lang="en-US"/>
        </a:p>
      </dgm:t>
    </dgm:pt>
    <dgm:pt modelId="{29AC542D-3D0B-4B3B-9A40-CE54406E319D}" type="sibTrans" cxnId="{76B9D99E-7A98-4DC6-AA55-C1318A126BF8}">
      <dgm:prSet/>
      <dgm:spPr/>
      <dgm:t>
        <a:bodyPr/>
        <a:lstStyle/>
        <a:p>
          <a:endParaRPr lang="en-US"/>
        </a:p>
      </dgm:t>
    </dgm:pt>
    <dgm:pt modelId="{24A88C81-C0F4-4711-AF79-13CD96F24F8A}">
      <dgm:prSet phldrT="[Text]" custT="1"/>
      <dgm:spPr/>
      <dgm:t>
        <a:bodyPr/>
        <a:lstStyle/>
        <a:p>
          <a:r>
            <a:rPr lang="en-US" sz="2200" b="1" dirty="0" smtClean="0"/>
            <a:t>Amensalism</a:t>
          </a:r>
          <a:endParaRPr lang="en-US" sz="2200" b="1" dirty="0"/>
        </a:p>
      </dgm:t>
    </dgm:pt>
    <dgm:pt modelId="{3F94A27B-7027-4AD5-ADFE-5ECF629B4103}" type="parTrans" cxnId="{2002B7BE-8DC1-43B9-AA94-3C535BE4A6D9}">
      <dgm:prSet/>
      <dgm:spPr/>
      <dgm:t>
        <a:bodyPr/>
        <a:lstStyle/>
        <a:p>
          <a:endParaRPr lang="en-US"/>
        </a:p>
      </dgm:t>
    </dgm:pt>
    <dgm:pt modelId="{911B79AF-133D-4F29-8F80-A0ACB060FAEF}" type="sibTrans" cxnId="{2002B7BE-8DC1-43B9-AA94-3C535BE4A6D9}">
      <dgm:prSet/>
      <dgm:spPr/>
      <dgm:t>
        <a:bodyPr/>
        <a:lstStyle/>
        <a:p>
          <a:endParaRPr lang="en-US"/>
        </a:p>
      </dgm:t>
    </dgm:pt>
    <dgm:pt modelId="{43EF4488-FD11-4AD4-AECF-0568F843DF72}" type="pres">
      <dgm:prSet presAssocID="{5138A00E-0BE5-4F57-B241-D1D5F9CC61C2}" presName="composite" presStyleCnt="0">
        <dgm:presLayoutVars>
          <dgm:chMax val="1"/>
          <dgm:dir/>
          <dgm:resizeHandles val="exact"/>
        </dgm:presLayoutVars>
      </dgm:prSet>
      <dgm:spPr/>
      <dgm:t>
        <a:bodyPr/>
        <a:lstStyle/>
        <a:p>
          <a:endParaRPr lang="en-US"/>
        </a:p>
      </dgm:t>
    </dgm:pt>
    <dgm:pt modelId="{B5B3F7F7-D976-486C-9444-B2DFAF1074ED}" type="pres">
      <dgm:prSet presAssocID="{5138A00E-0BE5-4F57-B241-D1D5F9CC61C2}" presName="radial" presStyleCnt="0">
        <dgm:presLayoutVars>
          <dgm:animLvl val="ctr"/>
        </dgm:presLayoutVars>
      </dgm:prSet>
      <dgm:spPr/>
    </dgm:pt>
    <dgm:pt modelId="{B8F6F4D2-2B37-41F3-8989-2F208B837DDA}" type="pres">
      <dgm:prSet presAssocID="{A4BCD3BE-CA19-491E-9124-6C025147C425}" presName="centerShape" presStyleLbl="vennNode1" presStyleIdx="0" presStyleCnt="6" custScaleX="167976" custScaleY="168673" custLinFactNeighborX="253" custLinFactNeighborY="-6766"/>
      <dgm:spPr/>
      <dgm:t>
        <a:bodyPr/>
        <a:lstStyle/>
        <a:p>
          <a:endParaRPr lang="en-US"/>
        </a:p>
      </dgm:t>
    </dgm:pt>
    <dgm:pt modelId="{82B73287-41F7-438F-B8EC-697807A52678}" type="pres">
      <dgm:prSet presAssocID="{ED657DB1-5E60-46CB-97D8-6DAB2C672FD0}" presName="node" presStyleLbl="vennNode1" presStyleIdx="1" presStyleCnt="6" custScaleX="140844" custScaleY="138749">
        <dgm:presLayoutVars>
          <dgm:bulletEnabled val="1"/>
        </dgm:presLayoutVars>
      </dgm:prSet>
      <dgm:spPr/>
      <dgm:t>
        <a:bodyPr/>
        <a:lstStyle/>
        <a:p>
          <a:endParaRPr lang="en-US"/>
        </a:p>
      </dgm:t>
    </dgm:pt>
    <dgm:pt modelId="{7084DB57-74BC-47A1-97E7-A789DDAA00A2}" type="pres">
      <dgm:prSet presAssocID="{699A0ED1-4755-490E-AA54-12D2839E87A0}" presName="node" presStyleLbl="vennNode1" presStyleIdx="2" presStyleCnt="6" custScaleX="184163" custScaleY="168911" custRadScaleRad="126242" custRadScaleInc="890">
        <dgm:presLayoutVars>
          <dgm:bulletEnabled val="1"/>
        </dgm:presLayoutVars>
      </dgm:prSet>
      <dgm:spPr/>
      <dgm:t>
        <a:bodyPr/>
        <a:lstStyle/>
        <a:p>
          <a:endParaRPr lang="en-US"/>
        </a:p>
      </dgm:t>
    </dgm:pt>
    <dgm:pt modelId="{D1BFF999-DCE9-42F5-9719-E56560683DB7}" type="pres">
      <dgm:prSet presAssocID="{B2E8B143-C47F-43C8-9911-892E328CA428}" presName="node" presStyleLbl="vennNode1" presStyleIdx="3" presStyleCnt="6" custScaleX="140844" custScaleY="138749" custRadScaleRad="108033" custRadScaleInc="-7650">
        <dgm:presLayoutVars>
          <dgm:bulletEnabled val="1"/>
        </dgm:presLayoutVars>
      </dgm:prSet>
      <dgm:spPr/>
      <dgm:t>
        <a:bodyPr/>
        <a:lstStyle/>
        <a:p>
          <a:endParaRPr lang="en-US"/>
        </a:p>
      </dgm:t>
    </dgm:pt>
    <dgm:pt modelId="{44398460-514A-49D0-9B22-07314BF14563}" type="pres">
      <dgm:prSet presAssocID="{5E6D7751-807E-4030-832C-C5ED8534DD00}" presName="node" presStyleLbl="vennNode1" presStyleIdx="4" presStyleCnt="6" custScaleX="140844" custScaleY="138749" custRadScaleRad="111859" custRadScaleInc="10663">
        <dgm:presLayoutVars>
          <dgm:bulletEnabled val="1"/>
        </dgm:presLayoutVars>
      </dgm:prSet>
      <dgm:spPr/>
      <dgm:t>
        <a:bodyPr/>
        <a:lstStyle/>
        <a:p>
          <a:endParaRPr lang="en-US"/>
        </a:p>
      </dgm:t>
    </dgm:pt>
    <dgm:pt modelId="{A8736C61-8799-4B8A-82E9-DAA3AB5CD695}" type="pres">
      <dgm:prSet presAssocID="{24A88C81-C0F4-4711-AF79-13CD96F24F8A}" presName="node" presStyleLbl="vennNode1" presStyleIdx="5" presStyleCnt="6" custScaleX="158013" custScaleY="138749" custRadScaleRad="118559" custRadScaleInc="-4017">
        <dgm:presLayoutVars>
          <dgm:bulletEnabled val="1"/>
        </dgm:presLayoutVars>
      </dgm:prSet>
      <dgm:spPr/>
      <dgm:t>
        <a:bodyPr/>
        <a:lstStyle/>
        <a:p>
          <a:endParaRPr lang="en-US"/>
        </a:p>
      </dgm:t>
    </dgm:pt>
  </dgm:ptLst>
  <dgm:cxnLst>
    <dgm:cxn modelId="{06ECE82D-3ECD-4422-A2DF-ECB0D1BBEB33}" srcId="{A4BCD3BE-CA19-491E-9124-6C025147C425}" destId="{ED657DB1-5E60-46CB-97D8-6DAB2C672FD0}" srcOrd="0" destOrd="0" parTransId="{BE3FB085-6E82-40AE-8A7E-EA2A74E784AC}" sibTransId="{A79B5DA3-0EBE-4566-B01F-1B6E0E5F657C}"/>
    <dgm:cxn modelId="{2002B7BE-8DC1-43B9-AA94-3C535BE4A6D9}" srcId="{A4BCD3BE-CA19-491E-9124-6C025147C425}" destId="{24A88C81-C0F4-4711-AF79-13CD96F24F8A}" srcOrd="4" destOrd="0" parTransId="{3F94A27B-7027-4AD5-ADFE-5ECF629B4103}" sibTransId="{911B79AF-133D-4F29-8F80-A0ACB060FAEF}"/>
    <dgm:cxn modelId="{554DFD45-D8A6-436D-B7BE-EFBDA93DF9F6}" srcId="{A4BCD3BE-CA19-491E-9124-6C025147C425}" destId="{B2E8B143-C47F-43C8-9911-892E328CA428}" srcOrd="2" destOrd="0" parTransId="{5E761A67-CAE3-468C-835A-95ED6166F9EB}" sibTransId="{A099EB18-220C-4295-9BB2-4B8C52BDEB75}"/>
    <dgm:cxn modelId="{56E4D0D1-4E21-406C-9A5E-94893A367E19}" type="presOf" srcId="{5138A00E-0BE5-4F57-B241-D1D5F9CC61C2}" destId="{43EF4488-FD11-4AD4-AECF-0568F843DF72}" srcOrd="0" destOrd="0" presId="urn:microsoft.com/office/officeart/2005/8/layout/radial3"/>
    <dgm:cxn modelId="{60887503-0817-4E43-AB4B-D96DD16B02FD}" type="presOf" srcId="{699A0ED1-4755-490E-AA54-12D2839E87A0}" destId="{7084DB57-74BC-47A1-97E7-A789DDAA00A2}" srcOrd="0" destOrd="0" presId="urn:microsoft.com/office/officeart/2005/8/layout/radial3"/>
    <dgm:cxn modelId="{E9D8F0D2-234A-4184-B7BA-D32EAD87B10B}" type="presOf" srcId="{5E6D7751-807E-4030-832C-C5ED8534DD00}" destId="{44398460-514A-49D0-9B22-07314BF14563}" srcOrd="0" destOrd="0" presId="urn:microsoft.com/office/officeart/2005/8/layout/radial3"/>
    <dgm:cxn modelId="{88C69ECB-C9AE-476E-A933-80EE767AACD7}" type="presOf" srcId="{B2E8B143-C47F-43C8-9911-892E328CA428}" destId="{D1BFF999-DCE9-42F5-9719-E56560683DB7}" srcOrd="0" destOrd="0" presId="urn:microsoft.com/office/officeart/2005/8/layout/radial3"/>
    <dgm:cxn modelId="{9AE85646-0E1D-4D9D-880C-CD95342495BD}" type="presOf" srcId="{24A88C81-C0F4-4711-AF79-13CD96F24F8A}" destId="{A8736C61-8799-4B8A-82E9-DAA3AB5CD695}" srcOrd="0" destOrd="0" presId="urn:microsoft.com/office/officeart/2005/8/layout/radial3"/>
    <dgm:cxn modelId="{AE7341B9-E13B-469A-962F-AEF2973395FE}" srcId="{A4BCD3BE-CA19-491E-9124-6C025147C425}" destId="{699A0ED1-4755-490E-AA54-12D2839E87A0}" srcOrd="1" destOrd="0" parTransId="{BA47CA4A-CA4D-4B58-B654-EFA19DF65E30}" sibTransId="{5E282A55-2B18-4FA8-9338-793FE02CFA02}"/>
    <dgm:cxn modelId="{55690A07-ED33-4984-BF63-F1F79739EE34}" type="presOf" srcId="{A4BCD3BE-CA19-491E-9124-6C025147C425}" destId="{B8F6F4D2-2B37-41F3-8989-2F208B837DDA}" srcOrd="0" destOrd="0" presId="urn:microsoft.com/office/officeart/2005/8/layout/radial3"/>
    <dgm:cxn modelId="{BD4ACD9A-249F-4164-99D3-84D3ED3A9451}" type="presOf" srcId="{ED657DB1-5E60-46CB-97D8-6DAB2C672FD0}" destId="{82B73287-41F7-438F-B8EC-697807A52678}" srcOrd="0" destOrd="0" presId="urn:microsoft.com/office/officeart/2005/8/layout/radial3"/>
    <dgm:cxn modelId="{76B9D99E-7A98-4DC6-AA55-C1318A126BF8}" srcId="{A4BCD3BE-CA19-491E-9124-6C025147C425}" destId="{5E6D7751-807E-4030-832C-C5ED8534DD00}" srcOrd="3" destOrd="0" parTransId="{11C02CED-8439-4C38-B71C-27885E5EFD35}" sibTransId="{29AC542D-3D0B-4B3B-9A40-CE54406E319D}"/>
    <dgm:cxn modelId="{363B3073-3178-4B00-AE29-A12EE56E2051}" srcId="{5138A00E-0BE5-4F57-B241-D1D5F9CC61C2}" destId="{A4BCD3BE-CA19-491E-9124-6C025147C425}" srcOrd="0" destOrd="0" parTransId="{2E859C5C-52AB-47FB-825F-0F2D8FBB7B57}" sibTransId="{01EDF659-4B76-4859-9EC4-919938F952E7}"/>
    <dgm:cxn modelId="{C31FC83C-CAAE-4D7E-BFBC-C35D029A5F27}" type="presParOf" srcId="{43EF4488-FD11-4AD4-AECF-0568F843DF72}" destId="{B5B3F7F7-D976-486C-9444-B2DFAF1074ED}" srcOrd="0" destOrd="0" presId="urn:microsoft.com/office/officeart/2005/8/layout/radial3"/>
    <dgm:cxn modelId="{836AB2A3-CFC8-45AA-A156-D6389B9C77E7}" type="presParOf" srcId="{B5B3F7F7-D976-486C-9444-B2DFAF1074ED}" destId="{B8F6F4D2-2B37-41F3-8989-2F208B837DDA}" srcOrd="0" destOrd="0" presId="urn:microsoft.com/office/officeart/2005/8/layout/radial3"/>
    <dgm:cxn modelId="{45D6C549-27A3-4918-99F2-E1226DA38194}" type="presParOf" srcId="{B5B3F7F7-D976-486C-9444-B2DFAF1074ED}" destId="{82B73287-41F7-438F-B8EC-697807A52678}" srcOrd="1" destOrd="0" presId="urn:microsoft.com/office/officeart/2005/8/layout/radial3"/>
    <dgm:cxn modelId="{C08400D7-714A-4BAF-9774-7AE85B9E22D7}" type="presParOf" srcId="{B5B3F7F7-D976-486C-9444-B2DFAF1074ED}" destId="{7084DB57-74BC-47A1-97E7-A789DDAA00A2}" srcOrd="2" destOrd="0" presId="urn:microsoft.com/office/officeart/2005/8/layout/radial3"/>
    <dgm:cxn modelId="{B8EB2C31-E1C6-469E-925F-C621D33DF151}" type="presParOf" srcId="{B5B3F7F7-D976-486C-9444-B2DFAF1074ED}" destId="{D1BFF999-DCE9-42F5-9719-E56560683DB7}" srcOrd="3" destOrd="0" presId="urn:microsoft.com/office/officeart/2005/8/layout/radial3"/>
    <dgm:cxn modelId="{36666A12-4F66-4324-8FBF-BC3F48BD7BD2}" type="presParOf" srcId="{B5B3F7F7-D976-486C-9444-B2DFAF1074ED}" destId="{44398460-514A-49D0-9B22-07314BF14563}" srcOrd="4" destOrd="0" presId="urn:microsoft.com/office/officeart/2005/8/layout/radial3"/>
    <dgm:cxn modelId="{C87C7883-895B-4E5E-9D42-1CCED5FDEA46}" type="presParOf" srcId="{B5B3F7F7-D976-486C-9444-B2DFAF1074ED}" destId="{A8736C61-8799-4B8A-82E9-DAA3AB5CD69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EB927-7FFE-40DE-B65E-658334EA802A}" type="datetimeFigureOut">
              <a:rPr lang="en-US" smtClean="0"/>
              <a:pPr/>
              <a:t>9/12/2013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D70D5-F0A7-48D5-9A94-3CD70D67E24C}" type="slidenum">
              <a:rPr lang="en-US" smtClean="0"/>
              <a:pPr/>
              <a:t>‹#›</a:t>
            </a:fld>
            <a:endParaRPr lang="en-US"/>
          </a:p>
        </p:txBody>
      </p:sp>
    </p:spTree>
    <p:extLst>
      <p:ext uri="{BB962C8B-B14F-4D97-AF65-F5344CB8AC3E}">
        <p14:creationId xmlns:p14="http://schemas.microsoft.com/office/powerpoint/2010/main" val="77395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7FA17-D4B2-4A1C-9619-446A54AD6E0E}" type="datetimeFigureOut">
              <a:rPr lang="en-US" smtClean="0"/>
              <a:pPr/>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B0ABB-1831-4945-B7BA-35A715A49E78}" type="slidenum">
              <a:rPr lang="en-US" smtClean="0"/>
              <a:pPr/>
              <a:t>‹#›</a:t>
            </a:fld>
            <a:endParaRPr lang="en-US"/>
          </a:p>
        </p:txBody>
      </p:sp>
    </p:spTree>
    <p:extLst>
      <p:ext uri="{BB962C8B-B14F-4D97-AF65-F5344CB8AC3E}">
        <p14:creationId xmlns:p14="http://schemas.microsoft.com/office/powerpoint/2010/main" val="105916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a:t>
            </a:fld>
            <a:endParaRPr lang="en-US"/>
          </a:p>
        </p:txBody>
      </p:sp>
    </p:spTree>
    <p:extLst>
      <p:ext uri="{BB962C8B-B14F-4D97-AF65-F5344CB8AC3E}">
        <p14:creationId xmlns:p14="http://schemas.microsoft.com/office/powerpoint/2010/main" val="50010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12</a:t>
            </a:fld>
            <a:endParaRPr lang="en-US"/>
          </a:p>
        </p:txBody>
      </p:sp>
    </p:spTree>
    <p:extLst>
      <p:ext uri="{BB962C8B-B14F-4D97-AF65-F5344CB8AC3E}">
        <p14:creationId xmlns:p14="http://schemas.microsoft.com/office/powerpoint/2010/main" val="301087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13</a:t>
            </a:fld>
            <a:endParaRPr lang="en-US"/>
          </a:p>
        </p:txBody>
      </p:sp>
    </p:spTree>
    <p:extLst>
      <p:ext uri="{BB962C8B-B14F-4D97-AF65-F5344CB8AC3E}">
        <p14:creationId xmlns:p14="http://schemas.microsoft.com/office/powerpoint/2010/main" val="141454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15</a:t>
            </a:fld>
            <a:endParaRPr lang="en-US"/>
          </a:p>
        </p:txBody>
      </p:sp>
    </p:spTree>
    <p:extLst>
      <p:ext uri="{BB962C8B-B14F-4D97-AF65-F5344CB8AC3E}">
        <p14:creationId xmlns:p14="http://schemas.microsoft.com/office/powerpoint/2010/main" val="38615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16</a:t>
            </a:fld>
            <a:endParaRPr lang="en-US"/>
          </a:p>
        </p:txBody>
      </p:sp>
    </p:spTree>
    <p:extLst>
      <p:ext uri="{BB962C8B-B14F-4D97-AF65-F5344CB8AC3E}">
        <p14:creationId xmlns:p14="http://schemas.microsoft.com/office/powerpoint/2010/main" val="35840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17</a:t>
            </a:fld>
            <a:endParaRPr lang="en-US"/>
          </a:p>
        </p:txBody>
      </p:sp>
    </p:spTree>
    <p:extLst>
      <p:ext uri="{BB962C8B-B14F-4D97-AF65-F5344CB8AC3E}">
        <p14:creationId xmlns:p14="http://schemas.microsoft.com/office/powerpoint/2010/main" val="366471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18</a:t>
            </a:fld>
            <a:endParaRPr lang="en-US"/>
          </a:p>
        </p:txBody>
      </p:sp>
    </p:spTree>
    <p:extLst>
      <p:ext uri="{BB962C8B-B14F-4D97-AF65-F5344CB8AC3E}">
        <p14:creationId xmlns:p14="http://schemas.microsoft.com/office/powerpoint/2010/main" val="139192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19</a:t>
            </a:fld>
            <a:endParaRPr lang="en-US"/>
          </a:p>
        </p:txBody>
      </p:sp>
    </p:spTree>
    <p:extLst>
      <p:ext uri="{BB962C8B-B14F-4D97-AF65-F5344CB8AC3E}">
        <p14:creationId xmlns:p14="http://schemas.microsoft.com/office/powerpoint/2010/main" val="337364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20</a:t>
            </a:fld>
            <a:endParaRPr lang="en-US"/>
          </a:p>
        </p:txBody>
      </p:sp>
    </p:spTree>
    <p:extLst>
      <p:ext uri="{BB962C8B-B14F-4D97-AF65-F5344CB8AC3E}">
        <p14:creationId xmlns:p14="http://schemas.microsoft.com/office/powerpoint/2010/main" val="420180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21</a:t>
            </a:fld>
            <a:endParaRPr lang="en-US"/>
          </a:p>
        </p:txBody>
      </p:sp>
    </p:spTree>
    <p:extLst>
      <p:ext uri="{BB962C8B-B14F-4D97-AF65-F5344CB8AC3E}">
        <p14:creationId xmlns:p14="http://schemas.microsoft.com/office/powerpoint/2010/main" val="68952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22</a:t>
            </a:fld>
            <a:endParaRPr lang="en-US"/>
          </a:p>
        </p:txBody>
      </p:sp>
    </p:spTree>
    <p:extLst>
      <p:ext uri="{BB962C8B-B14F-4D97-AF65-F5344CB8AC3E}">
        <p14:creationId xmlns:p14="http://schemas.microsoft.com/office/powerpoint/2010/main" val="214394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BC7640-3C83-43F6-9FE8-92A1883459A6}" type="slidenum">
              <a:rPr lang="en-US" smtClean="0"/>
              <a:pPr/>
              <a:t>2</a:t>
            </a:fld>
            <a:endParaRPr lang="en-US"/>
          </a:p>
        </p:txBody>
      </p:sp>
    </p:spTree>
    <p:extLst>
      <p:ext uri="{BB962C8B-B14F-4D97-AF65-F5344CB8AC3E}">
        <p14:creationId xmlns:p14="http://schemas.microsoft.com/office/powerpoint/2010/main" val="3630662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23</a:t>
            </a:fld>
            <a:endParaRPr lang="en-US"/>
          </a:p>
        </p:txBody>
      </p:sp>
    </p:spTree>
    <p:extLst>
      <p:ext uri="{BB962C8B-B14F-4D97-AF65-F5344CB8AC3E}">
        <p14:creationId xmlns:p14="http://schemas.microsoft.com/office/powerpoint/2010/main" val="290714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24</a:t>
            </a:fld>
            <a:endParaRPr lang="en-US"/>
          </a:p>
        </p:txBody>
      </p:sp>
    </p:spTree>
    <p:extLst>
      <p:ext uri="{BB962C8B-B14F-4D97-AF65-F5344CB8AC3E}">
        <p14:creationId xmlns:p14="http://schemas.microsoft.com/office/powerpoint/2010/main" val="2734802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25</a:t>
            </a:fld>
            <a:endParaRPr lang="en-US"/>
          </a:p>
        </p:txBody>
      </p:sp>
    </p:spTree>
    <p:extLst>
      <p:ext uri="{BB962C8B-B14F-4D97-AF65-F5344CB8AC3E}">
        <p14:creationId xmlns:p14="http://schemas.microsoft.com/office/powerpoint/2010/main" val="1020599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26</a:t>
            </a:fld>
            <a:endParaRPr lang="en-US"/>
          </a:p>
        </p:txBody>
      </p:sp>
    </p:spTree>
    <p:extLst>
      <p:ext uri="{BB962C8B-B14F-4D97-AF65-F5344CB8AC3E}">
        <p14:creationId xmlns:p14="http://schemas.microsoft.com/office/powerpoint/2010/main" val="37402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27</a:t>
            </a:fld>
            <a:endParaRPr lang="en-US"/>
          </a:p>
        </p:txBody>
      </p:sp>
    </p:spTree>
    <p:extLst>
      <p:ext uri="{BB962C8B-B14F-4D97-AF65-F5344CB8AC3E}">
        <p14:creationId xmlns:p14="http://schemas.microsoft.com/office/powerpoint/2010/main" val="2846079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28</a:t>
            </a:fld>
            <a:endParaRPr lang="en-US"/>
          </a:p>
        </p:txBody>
      </p:sp>
    </p:spTree>
    <p:extLst>
      <p:ext uri="{BB962C8B-B14F-4D97-AF65-F5344CB8AC3E}">
        <p14:creationId xmlns:p14="http://schemas.microsoft.com/office/powerpoint/2010/main" val="2145412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29</a:t>
            </a:fld>
            <a:endParaRPr lang="en-US"/>
          </a:p>
        </p:txBody>
      </p:sp>
    </p:spTree>
    <p:extLst>
      <p:ext uri="{BB962C8B-B14F-4D97-AF65-F5344CB8AC3E}">
        <p14:creationId xmlns:p14="http://schemas.microsoft.com/office/powerpoint/2010/main" val="325516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30</a:t>
            </a:fld>
            <a:endParaRPr lang="en-US"/>
          </a:p>
        </p:txBody>
      </p:sp>
    </p:spTree>
    <p:extLst>
      <p:ext uri="{BB962C8B-B14F-4D97-AF65-F5344CB8AC3E}">
        <p14:creationId xmlns:p14="http://schemas.microsoft.com/office/powerpoint/2010/main" val="1692481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31</a:t>
            </a:fld>
            <a:endParaRPr lang="en-US"/>
          </a:p>
        </p:txBody>
      </p:sp>
    </p:spTree>
    <p:extLst>
      <p:ext uri="{BB962C8B-B14F-4D97-AF65-F5344CB8AC3E}">
        <p14:creationId xmlns:p14="http://schemas.microsoft.com/office/powerpoint/2010/main" val="3151729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32</a:t>
            </a:fld>
            <a:endParaRPr lang="en-US"/>
          </a:p>
        </p:txBody>
      </p:sp>
    </p:spTree>
    <p:extLst>
      <p:ext uri="{BB962C8B-B14F-4D97-AF65-F5344CB8AC3E}">
        <p14:creationId xmlns:p14="http://schemas.microsoft.com/office/powerpoint/2010/main" val="153845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3</a:t>
            </a:fld>
            <a:endParaRPr lang="en-US"/>
          </a:p>
        </p:txBody>
      </p:sp>
    </p:spTree>
    <p:extLst>
      <p:ext uri="{BB962C8B-B14F-4D97-AF65-F5344CB8AC3E}">
        <p14:creationId xmlns:p14="http://schemas.microsoft.com/office/powerpoint/2010/main" val="1506439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33</a:t>
            </a:fld>
            <a:endParaRPr lang="en-US"/>
          </a:p>
        </p:txBody>
      </p:sp>
    </p:spTree>
    <p:extLst>
      <p:ext uri="{BB962C8B-B14F-4D97-AF65-F5344CB8AC3E}">
        <p14:creationId xmlns:p14="http://schemas.microsoft.com/office/powerpoint/2010/main" val="2827806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07202-FEE9-4AF2-98EA-A1A7080579DA}" type="slidenum">
              <a:rPr lang="en-US" smtClean="0"/>
              <a:pPr/>
              <a:t>34</a:t>
            </a:fld>
            <a:endParaRPr lang="en-US"/>
          </a:p>
        </p:txBody>
      </p:sp>
    </p:spTree>
    <p:extLst>
      <p:ext uri="{BB962C8B-B14F-4D97-AF65-F5344CB8AC3E}">
        <p14:creationId xmlns:p14="http://schemas.microsoft.com/office/powerpoint/2010/main" val="2382713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BC7640-3C83-43F6-9FE8-92A1883459A6}" type="slidenum">
              <a:rPr lang="en-US" smtClean="0"/>
              <a:pPr/>
              <a:t>35</a:t>
            </a:fld>
            <a:endParaRPr lang="en-US"/>
          </a:p>
        </p:txBody>
      </p:sp>
    </p:spTree>
    <p:extLst>
      <p:ext uri="{BB962C8B-B14F-4D97-AF65-F5344CB8AC3E}">
        <p14:creationId xmlns:p14="http://schemas.microsoft.com/office/powerpoint/2010/main" val="395358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BC7640-3C83-43F6-9FE8-92A1883459A6}" type="slidenum">
              <a:rPr lang="en-US" smtClean="0"/>
              <a:pPr/>
              <a:t>36</a:t>
            </a:fld>
            <a:endParaRPr lang="en-US"/>
          </a:p>
        </p:txBody>
      </p:sp>
    </p:spTree>
    <p:extLst>
      <p:ext uri="{BB962C8B-B14F-4D97-AF65-F5344CB8AC3E}">
        <p14:creationId xmlns:p14="http://schemas.microsoft.com/office/powerpoint/2010/main" val="423751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5</a:t>
            </a:fld>
            <a:endParaRPr lang="en-US"/>
          </a:p>
        </p:txBody>
      </p:sp>
    </p:spTree>
    <p:extLst>
      <p:ext uri="{BB962C8B-B14F-4D97-AF65-F5344CB8AC3E}">
        <p14:creationId xmlns:p14="http://schemas.microsoft.com/office/powerpoint/2010/main" val="102476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6</a:t>
            </a:fld>
            <a:endParaRPr lang="en-US"/>
          </a:p>
        </p:txBody>
      </p:sp>
    </p:spTree>
    <p:extLst>
      <p:ext uri="{BB962C8B-B14F-4D97-AF65-F5344CB8AC3E}">
        <p14:creationId xmlns:p14="http://schemas.microsoft.com/office/powerpoint/2010/main" val="370879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7</a:t>
            </a:fld>
            <a:endParaRPr lang="en-US"/>
          </a:p>
        </p:txBody>
      </p:sp>
    </p:spTree>
    <p:extLst>
      <p:ext uri="{BB962C8B-B14F-4D97-AF65-F5344CB8AC3E}">
        <p14:creationId xmlns:p14="http://schemas.microsoft.com/office/powerpoint/2010/main" val="31547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0B0ABB-1831-4945-B7BA-35A715A49E78}" type="slidenum">
              <a:rPr lang="en-US" smtClean="0"/>
              <a:pPr/>
              <a:t>8</a:t>
            </a:fld>
            <a:endParaRPr lang="en-US"/>
          </a:p>
        </p:txBody>
      </p:sp>
    </p:spTree>
    <p:extLst>
      <p:ext uri="{BB962C8B-B14F-4D97-AF65-F5344CB8AC3E}">
        <p14:creationId xmlns:p14="http://schemas.microsoft.com/office/powerpoint/2010/main" val="258820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9</a:t>
            </a:fld>
            <a:endParaRPr lang="en-US"/>
          </a:p>
        </p:txBody>
      </p:sp>
    </p:spTree>
    <p:extLst>
      <p:ext uri="{BB962C8B-B14F-4D97-AF65-F5344CB8AC3E}">
        <p14:creationId xmlns:p14="http://schemas.microsoft.com/office/powerpoint/2010/main" val="269387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B0ABB-1831-4945-B7BA-35A715A49E78}" type="slidenum">
              <a:rPr lang="en-US" smtClean="0"/>
              <a:pPr/>
              <a:t>11</a:t>
            </a:fld>
            <a:endParaRPr lang="en-US"/>
          </a:p>
        </p:txBody>
      </p:sp>
    </p:spTree>
    <p:extLst>
      <p:ext uri="{BB962C8B-B14F-4D97-AF65-F5344CB8AC3E}">
        <p14:creationId xmlns:p14="http://schemas.microsoft.com/office/powerpoint/2010/main" val="621039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602819-2BD3-45FF-8996-D6A26DBA436A}" type="datetimeFigureOut">
              <a:rPr lang="en-US" smtClean="0"/>
              <a:pPr/>
              <a:t>9/12/2013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2DF539-76C4-4E07-90E4-686C665128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2DF539-76C4-4E07-90E4-686C665128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2DF539-76C4-4E07-90E4-686C665128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2DF539-76C4-4E07-90E4-686C6651282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2DF539-76C4-4E07-90E4-686C6651282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2DF539-76C4-4E07-90E4-686C6651282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2DF539-76C4-4E07-90E4-686C66512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2DF539-76C4-4E07-90E4-686C6651282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602819-2BD3-45FF-8996-D6A26DBA436A}" type="datetimeFigureOut">
              <a:rPr lang="en-US" smtClean="0"/>
              <a:pPr/>
              <a:t>9/12/2013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62DF539-76C4-4E07-90E4-686C665128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602819-2BD3-45FF-8996-D6A26DBA436A}" type="datetimeFigureOut">
              <a:rPr lang="en-US" smtClean="0"/>
              <a:pPr/>
              <a:t>9/12/2013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2DF539-76C4-4E07-90E4-686C665128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602819-2BD3-45FF-8996-D6A26DBA436A}" type="datetimeFigureOut">
              <a:rPr lang="en-US" smtClean="0"/>
              <a:pPr/>
              <a:t>9/12/2013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2DF539-76C4-4E07-90E4-686C6651282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602819-2BD3-45FF-8996-D6A26DBA436A}" type="datetimeFigureOut">
              <a:rPr lang="en-US" smtClean="0"/>
              <a:pPr/>
              <a:t>9/12/2013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2DF539-76C4-4E07-90E4-686C66512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en.wikipedia.org/wiki/Predator" TargetMode="External"/><Relationship Id="rId7" Type="http://schemas.openxmlformats.org/officeDocument/2006/relationships/hyperlink" Target="http://en.wikipedia.org/wiki/Amensalis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en.wikipedia.org/wiki/Parasite" TargetMode="External"/><Relationship Id="rId5" Type="http://schemas.openxmlformats.org/officeDocument/2006/relationships/hyperlink" Target="http://en.wikipedia.org/wiki/Mutualism" TargetMode="External"/><Relationship Id="rId4" Type="http://schemas.openxmlformats.org/officeDocument/2006/relationships/hyperlink" Target="http://en.wikipedia.org/wiki/Commensalis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9839"/>
            <a:ext cx="7772400" cy="1829761"/>
          </a:xfrm>
        </p:spPr>
        <p:txBody>
          <a:bodyPr>
            <a:normAutofit fontScale="90000"/>
          </a:bodyPr>
          <a:lstStyle/>
          <a:p>
            <a:r>
              <a:rPr lang="en-US" dirty="0" smtClean="0"/>
              <a:t>Unit 2  Lesson 1</a:t>
            </a:r>
            <a:br>
              <a:rPr lang="en-US" dirty="0" smtClean="0"/>
            </a:br>
            <a:r>
              <a:rPr lang="en-US" dirty="0" smtClean="0"/>
              <a:t>Overview of Ecology</a:t>
            </a:r>
            <a:br>
              <a:rPr lang="en-US" dirty="0" smtClean="0"/>
            </a:br>
            <a:r>
              <a:rPr lang="en-US" dirty="0" smtClean="0"/>
              <a:t>and</a:t>
            </a:r>
            <a:br>
              <a:rPr lang="en-US" dirty="0" smtClean="0"/>
            </a:br>
            <a:r>
              <a:rPr lang="en-US" dirty="0" smtClean="0"/>
              <a:t> Levels Of Organization in </a:t>
            </a:r>
            <a:br>
              <a:rPr lang="en-US" dirty="0" smtClean="0"/>
            </a:br>
            <a:r>
              <a:rPr lang="en-US" dirty="0" smtClean="0"/>
              <a:t>Biology and Ecology</a:t>
            </a:r>
            <a:endParaRPr lang="en-US" dirty="0"/>
          </a:p>
        </p:txBody>
      </p:sp>
      <p:sp>
        <p:nvSpPr>
          <p:cNvPr id="3" name="Subtitle 2"/>
          <p:cNvSpPr>
            <a:spLocks noGrp="1"/>
          </p:cNvSpPr>
          <p:nvPr>
            <p:ph type="subTitle" idx="1"/>
          </p:nvPr>
        </p:nvSpPr>
        <p:spPr>
          <a:xfrm>
            <a:off x="685800" y="5734496"/>
            <a:ext cx="7772400" cy="1199704"/>
          </a:xfrm>
        </p:spPr>
        <p:txBody>
          <a:bodyPr/>
          <a:lstStyle/>
          <a:p>
            <a:pPr algn="r"/>
            <a:r>
              <a:rPr lang="en-US" dirty="0" smtClean="0"/>
              <a:t>Springfield Central High 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8/29 Homework</a:t>
            </a:r>
            <a:endParaRPr lang="en-US" dirty="0"/>
          </a:p>
        </p:txBody>
      </p:sp>
      <p:sp>
        <p:nvSpPr>
          <p:cNvPr id="3" name="TextBox 2"/>
          <p:cNvSpPr txBox="1"/>
          <p:nvPr/>
        </p:nvSpPr>
        <p:spPr>
          <a:xfrm>
            <a:off x="228600" y="1981200"/>
            <a:ext cx="7848600" cy="2554545"/>
          </a:xfrm>
          <a:prstGeom prst="rect">
            <a:avLst/>
          </a:prstGeom>
          <a:noFill/>
        </p:spPr>
        <p:txBody>
          <a:bodyPr wrap="square" numCol="2" rtlCol="0">
            <a:spAutoFit/>
          </a:bodyPr>
          <a:lstStyle/>
          <a:p>
            <a:r>
              <a:rPr lang="en-US" sz="2000" dirty="0" smtClean="0"/>
              <a:t>Define These terms:</a:t>
            </a:r>
          </a:p>
          <a:p>
            <a:endParaRPr lang="en-US" sz="2000" dirty="0"/>
          </a:p>
          <a:p>
            <a:r>
              <a:rPr lang="en-US" sz="2000" dirty="0" smtClean="0">
                <a:solidFill>
                  <a:srgbClr val="FF0000"/>
                </a:solidFill>
              </a:rPr>
              <a:t>Predator              Prey</a:t>
            </a:r>
          </a:p>
          <a:p>
            <a:r>
              <a:rPr lang="en-US" sz="2000" dirty="0" smtClean="0">
                <a:solidFill>
                  <a:srgbClr val="FF0000"/>
                </a:solidFill>
              </a:rPr>
              <a:t>Consumer           Producer</a:t>
            </a:r>
          </a:p>
          <a:p>
            <a:r>
              <a:rPr lang="en-US" sz="2000" dirty="0" smtClean="0">
                <a:solidFill>
                  <a:srgbClr val="FF0000"/>
                </a:solidFill>
              </a:rPr>
              <a:t>Heterotroph        Autotroph</a:t>
            </a:r>
          </a:p>
          <a:p>
            <a:r>
              <a:rPr lang="en-US" sz="2000" dirty="0" smtClean="0">
                <a:solidFill>
                  <a:srgbClr val="FF0000"/>
                </a:solidFill>
              </a:rPr>
              <a:t>Abiotic                Biotic</a:t>
            </a:r>
          </a:p>
          <a:p>
            <a:endParaRPr lang="en-US" sz="2000" dirty="0">
              <a:solidFill>
                <a:srgbClr val="FF0000"/>
              </a:solidFill>
            </a:endParaRPr>
          </a:p>
          <a:p>
            <a:r>
              <a:rPr lang="en-US" sz="2000" smtClean="0">
                <a:solidFill>
                  <a:srgbClr val="FF0000"/>
                </a:solidFill>
              </a:rPr>
              <a:t>			           What </a:t>
            </a:r>
            <a:r>
              <a:rPr lang="en-US" sz="2000" dirty="0" smtClean="0">
                <a:solidFill>
                  <a:srgbClr val="FF0000"/>
                </a:solidFill>
              </a:rPr>
              <a:t>is one amazing predator alive today? Give me 5 interesting facts about it.</a:t>
            </a: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283136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104927"/>
            <a:ext cx="9144000" cy="5753073"/>
          </a:xfrm>
          <a:prstGeom prst="rect">
            <a:avLst/>
          </a:prstGeom>
          <a:noFill/>
          <a:ln w="9525">
            <a:noFill/>
            <a:miter lim="800000"/>
            <a:headEnd/>
            <a:tailEnd/>
          </a:ln>
          <a:effectLst/>
        </p:spPr>
      </p:pic>
      <p:sp>
        <p:nvSpPr>
          <p:cNvPr id="4" name="TextBox 3"/>
          <p:cNvSpPr txBox="1"/>
          <p:nvPr/>
        </p:nvSpPr>
        <p:spPr>
          <a:xfrm>
            <a:off x="304800" y="76200"/>
            <a:ext cx="8534400" cy="954107"/>
          </a:xfrm>
          <a:prstGeom prst="rect">
            <a:avLst/>
          </a:prstGeom>
          <a:noFill/>
        </p:spPr>
        <p:txBody>
          <a:bodyPr wrap="square" rtlCol="0">
            <a:spAutoFit/>
          </a:bodyPr>
          <a:lstStyle/>
          <a:p>
            <a:r>
              <a:rPr lang="en-US" sz="2800" b="1" dirty="0" smtClean="0"/>
              <a:t>Energy From the Sun Cycles Through the Environment Via the feeding relationships.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The Feeding Relationships</a:t>
            </a:r>
            <a:endParaRPr lang="en-US" dirty="0"/>
          </a:p>
        </p:txBody>
      </p:sp>
      <p:sp>
        <p:nvSpPr>
          <p:cNvPr id="3" name="TextBox 2"/>
          <p:cNvSpPr txBox="1"/>
          <p:nvPr/>
        </p:nvSpPr>
        <p:spPr>
          <a:xfrm>
            <a:off x="381000" y="685800"/>
            <a:ext cx="8534400" cy="1323439"/>
          </a:xfrm>
          <a:prstGeom prst="rect">
            <a:avLst/>
          </a:prstGeom>
          <a:noFill/>
        </p:spPr>
        <p:txBody>
          <a:bodyPr wrap="square" rtlCol="0">
            <a:spAutoFit/>
          </a:bodyPr>
          <a:lstStyle/>
          <a:p>
            <a:r>
              <a:rPr lang="en-US" sz="2000" b="1" dirty="0" smtClean="0"/>
              <a:t>Light energy from the sun is transformed into chemical energy by photosynthesis.  The energy as carbon chemical molecules can then be passed through the ecosystem from one organism to the next.  </a:t>
            </a:r>
            <a:endParaRPr lang="en-US" sz="2000" b="1" dirty="0"/>
          </a:p>
        </p:txBody>
      </p:sp>
      <p:sp>
        <p:nvSpPr>
          <p:cNvPr id="4" name="TextBox 3"/>
          <p:cNvSpPr txBox="1"/>
          <p:nvPr/>
        </p:nvSpPr>
        <p:spPr>
          <a:xfrm>
            <a:off x="304800" y="1885890"/>
            <a:ext cx="3886200" cy="400110"/>
          </a:xfrm>
          <a:prstGeom prst="rect">
            <a:avLst/>
          </a:prstGeom>
          <a:noFill/>
        </p:spPr>
        <p:txBody>
          <a:bodyPr wrap="square" rtlCol="0">
            <a:spAutoFit/>
          </a:bodyPr>
          <a:lstStyle/>
          <a:p>
            <a:r>
              <a:rPr lang="en-US" sz="2000" b="1" dirty="0" smtClean="0"/>
              <a:t>The Feeding Relationships: </a:t>
            </a:r>
            <a:endParaRPr lang="en-US" sz="2000" b="1" dirty="0"/>
          </a:p>
        </p:txBody>
      </p:sp>
      <p:sp>
        <p:nvSpPr>
          <p:cNvPr id="5" name="TextBox 4"/>
          <p:cNvSpPr txBox="1"/>
          <p:nvPr/>
        </p:nvSpPr>
        <p:spPr>
          <a:xfrm>
            <a:off x="685800" y="2362200"/>
            <a:ext cx="3962400" cy="1231106"/>
          </a:xfrm>
          <a:prstGeom prst="rect">
            <a:avLst/>
          </a:prstGeom>
          <a:noFill/>
        </p:spPr>
        <p:txBody>
          <a:bodyPr wrap="square" rtlCol="0">
            <a:spAutoFit/>
          </a:bodyPr>
          <a:lstStyle/>
          <a:p>
            <a:pPr marL="342900" indent="-342900">
              <a:buFont typeface="+mj-lt"/>
              <a:buAutoNum type="arabicPeriod"/>
            </a:pPr>
            <a:r>
              <a:rPr lang="en-US" sz="2000" b="1" dirty="0" smtClean="0">
                <a:solidFill>
                  <a:srgbClr val="FF0000"/>
                </a:solidFill>
              </a:rPr>
              <a:t>Autotroph: self-feeders</a:t>
            </a:r>
          </a:p>
          <a:p>
            <a:pPr marL="342900" indent="-342900"/>
            <a:endParaRPr lang="en-US" b="1" dirty="0" smtClean="0"/>
          </a:p>
          <a:p>
            <a:pPr lvl="1">
              <a:buFont typeface="Arial" pitchFamily="34" charset="0"/>
              <a:buChar char="•"/>
            </a:pPr>
            <a:r>
              <a:rPr lang="en-US" b="1" dirty="0" smtClean="0"/>
              <a:t> Photosynthetic</a:t>
            </a:r>
          </a:p>
          <a:p>
            <a:pPr lvl="1">
              <a:buFont typeface="Arial" pitchFamily="34" charset="0"/>
              <a:buChar char="•"/>
            </a:pPr>
            <a:r>
              <a:rPr lang="en-US" b="1" dirty="0" smtClean="0"/>
              <a:t> Chemosynthetic</a:t>
            </a:r>
            <a:endParaRPr lang="en-US" dirty="0"/>
          </a:p>
        </p:txBody>
      </p:sp>
      <p:sp>
        <p:nvSpPr>
          <p:cNvPr id="6" name="TextBox 5"/>
          <p:cNvSpPr txBox="1"/>
          <p:nvPr/>
        </p:nvSpPr>
        <p:spPr>
          <a:xfrm>
            <a:off x="685800" y="3714690"/>
            <a:ext cx="4267200" cy="400110"/>
          </a:xfrm>
          <a:prstGeom prst="rect">
            <a:avLst/>
          </a:prstGeom>
          <a:noFill/>
        </p:spPr>
        <p:txBody>
          <a:bodyPr wrap="square" rtlCol="0">
            <a:spAutoFit/>
          </a:bodyPr>
          <a:lstStyle/>
          <a:p>
            <a:pPr marL="342900" indent="-342900"/>
            <a:r>
              <a:rPr lang="en-US" b="1" dirty="0" smtClean="0"/>
              <a:t>2.  </a:t>
            </a:r>
            <a:r>
              <a:rPr lang="en-US" sz="2000" b="1" dirty="0" smtClean="0">
                <a:solidFill>
                  <a:srgbClr val="FF0000"/>
                </a:solidFill>
              </a:rPr>
              <a:t>Heterotroph: feeds on others</a:t>
            </a:r>
            <a:endParaRPr lang="en-US" sz="2000" b="1" dirty="0">
              <a:solidFill>
                <a:srgbClr val="FF0000"/>
              </a:solidFill>
            </a:endParaRPr>
          </a:p>
        </p:txBody>
      </p:sp>
      <p:sp>
        <p:nvSpPr>
          <p:cNvPr id="7" name="TextBox 6"/>
          <p:cNvSpPr txBox="1"/>
          <p:nvPr/>
        </p:nvSpPr>
        <p:spPr>
          <a:xfrm>
            <a:off x="1143000" y="4161472"/>
            <a:ext cx="3810000" cy="1477328"/>
          </a:xfrm>
          <a:prstGeom prst="rect">
            <a:avLst/>
          </a:prstGeom>
          <a:noFill/>
        </p:spPr>
        <p:txBody>
          <a:bodyPr wrap="square" rtlCol="0">
            <a:spAutoFit/>
          </a:bodyPr>
          <a:lstStyle/>
          <a:p>
            <a:pPr>
              <a:buFont typeface="Arial" pitchFamily="34" charset="0"/>
              <a:buChar char="•"/>
            </a:pPr>
            <a:r>
              <a:rPr lang="en-US" dirty="0" smtClean="0"/>
              <a:t> </a:t>
            </a:r>
            <a:r>
              <a:rPr lang="en-US" b="1" dirty="0" smtClean="0"/>
              <a:t>Herbivores eat plants  </a:t>
            </a:r>
          </a:p>
          <a:p>
            <a:pPr>
              <a:buFont typeface="Arial" pitchFamily="34" charset="0"/>
              <a:buChar char="•"/>
            </a:pPr>
            <a:r>
              <a:rPr lang="en-US" b="1" dirty="0" smtClean="0"/>
              <a:t> Carnivores eat meat  </a:t>
            </a:r>
          </a:p>
          <a:p>
            <a:pPr>
              <a:buFont typeface="Arial" pitchFamily="34" charset="0"/>
              <a:buChar char="•"/>
            </a:pPr>
            <a:r>
              <a:rPr lang="en-US" b="1" dirty="0" smtClean="0"/>
              <a:t> Omnivores eat plants &amp; meat  </a:t>
            </a:r>
          </a:p>
          <a:p>
            <a:pPr>
              <a:buFont typeface="Arial" pitchFamily="34" charset="0"/>
              <a:buChar char="•"/>
            </a:pPr>
            <a:r>
              <a:rPr lang="en-US" b="1" dirty="0" smtClean="0"/>
              <a:t> Detritivores (aka decomposers) eat decaying matter</a:t>
            </a:r>
            <a:endParaRPr lang="en-US" b="1" dirty="0"/>
          </a:p>
        </p:txBody>
      </p:sp>
      <p:sp>
        <p:nvSpPr>
          <p:cNvPr id="8" name="TextBox 7"/>
          <p:cNvSpPr txBox="1"/>
          <p:nvPr/>
        </p:nvSpPr>
        <p:spPr>
          <a:xfrm>
            <a:off x="4419600" y="1905000"/>
            <a:ext cx="3810000" cy="369332"/>
          </a:xfrm>
          <a:prstGeom prst="rect">
            <a:avLst/>
          </a:prstGeom>
          <a:noFill/>
        </p:spPr>
        <p:txBody>
          <a:bodyPr wrap="square" rtlCol="0">
            <a:spAutoFit/>
          </a:bodyPr>
          <a:lstStyle/>
          <a:p>
            <a:endParaRPr lang="en-US" dirty="0"/>
          </a:p>
        </p:txBody>
      </p:sp>
      <p:pic>
        <p:nvPicPr>
          <p:cNvPr id="9" name="Picture 3"/>
          <p:cNvPicPr>
            <a:picLocks noChangeAspect="1" noChangeArrowheads="1"/>
          </p:cNvPicPr>
          <p:nvPr/>
        </p:nvPicPr>
        <p:blipFill>
          <a:blip r:embed="rId3" cstate="print"/>
          <a:srcRect/>
          <a:stretch>
            <a:fillRect/>
          </a:stretch>
        </p:blipFill>
        <p:spPr bwMode="auto">
          <a:xfrm>
            <a:off x="5581650" y="1676400"/>
            <a:ext cx="2876550" cy="5098276"/>
          </a:xfrm>
          <a:prstGeom prst="rect">
            <a:avLst/>
          </a:prstGeom>
          <a:noFill/>
          <a:ln w="9525">
            <a:noFill/>
            <a:miter lim="800000"/>
            <a:headEnd/>
            <a:tailEnd/>
          </a:ln>
          <a:effectLst/>
        </p:spPr>
      </p:pic>
      <p:sp>
        <p:nvSpPr>
          <p:cNvPr id="10" name="Rounded Rectangle 9"/>
          <p:cNvSpPr/>
          <p:nvPr/>
        </p:nvSpPr>
        <p:spPr>
          <a:xfrm>
            <a:off x="457200" y="5791200"/>
            <a:ext cx="4724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are the feeding relationships?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linds(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linds(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linds(horizontal)">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linds(horizontal)">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blinds(horizontal)">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blinds(horizontal)">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5">
                                            <p:txEl>
                                              <p:pRg st="0" end="0"/>
                                            </p:txEl>
                                          </p:spTgt>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nodeType="clickEffect">
                                  <p:stCondLst>
                                    <p:cond delay="0"/>
                                  </p:stCondLst>
                                  <p:childTnLst>
                                    <p:animScale>
                                      <p:cBhvr>
                                        <p:cTn id="65" dur="2000" fill="hold"/>
                                        <p:tgtEl>
                                          <p:spTgt spid="6">
                                            <p:txEl>
                                              <p:pRg st="0" end="0"/>
                                            </p:txEl>
                                          </p:spTgt>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allAtOnce"/>
      <p:bldP spid="6" grpId="0" build="allAtOnce"/>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Autofit/>
          </a:bodyPr>
          <a:lstStyle/>
          <a:p>
            <a:r>
              <a:rPr lang="en-US" sz="2900" dirty="0" smtClean="0"/>
              <a:t>Other Examples of Interactions and Interdependence Between Different Organisms:</a:t>
            </a:r>
            <a:endParaRPr lang="en-US" sz="2900" dirty="0"/>
          </a:p>
        </p:txBody>
      </p:sp>
      <p:sp>
        <p:nvSpPr>
          <p:cNvPr id="3" name="TextBox 2"/>
          <p:cNvSpPr txBox="1"/>
          <p:nvPr/>
        </p:nvSpPr>
        <p:spPr>
          <a:xfrm>
            <a:off x="381000" y="1091625"/>
            <a:ext cx="8153400" cy="584775"/>
          </a:xfrm>
          <a:prstGeom prst="rect">
            <a:avLst/>
          </a:prstGeom>
          <a:noFill/>
        </p:spPr>
        <p:txBody>
          <a:bodyPr wrap="square" rtlCol="0">
            <a:spAutoFit/>
          </a:bodyPr>
          <a:lstStyle/>
          <a:p>
            <a:r>
              <a:rPr lang="en-US" sz="3200" b="1" dirty="0" smtClean="0"/>
              <a:t>Living Relationships ( aka. Symbiosis)</a:t>
            </a:r>
            <a:endParaRPr lang="en-US" sz="3200" b="1" dirty="0"/>
          </a:p>
        </p:txBody>
      </p:sp>
      <p:sp>
        <p:nvSpPr>
          <p:cNvPr id="4" name="TextBox 3"/>
          <p:cNvSpPr txBox="1"/>
          <p:nvPr/>
        </p:nvSpPr>
        <p:spPr>
          <a:xfrm>
            <a:off x="76200" y="1371600"/>
            <a:ext cx="5943600" cy="4801314"/>
          </a:xfrm>
          <a:prstGeom prst="rect">
            <a:avLst/>
          </a:prstGeom>
          <a:noFill/>
        </p:spPr>
        <p:txBody>
          <a:bodyPr wrap="square" rtlCol="0">
            <a:spAutoFit/>
          </a:bodyPr>
          <a:lstStyle/>
          <a:p>
            <a:endParaRPr lang="en-US" b="1" dirty="0" smtClean="0"/>
          </a:p>
          <a:p>
            <a:pPr lvl="1"/>
            <a:r>
              <a:rPr lang="en-US" b="1" dirty="0" smtClean="0">
                <a:hlinkClick r:id="rId3"/>
              </a:rPr>
              <a:t>Predation</a:t>
            </a:r>
            <a:r>
              <a:rPr lang="en-US" b="1" dirty="0" smtClean="0"/>
              <a:t> (aka. Predator/prey relationship, one organism, the predator, hunts another, the prey) </a:t>
            </a:r>
          </a:p>
          <a:p>
            <a:pPr lvl="1"/>
            <a:r>
              <a:rPr lang="en-US" b="1" dirty="0" smtClean="0">
                <a:hlinkClick r:id="rId4"/>
              </a:rPr>
              <a:t>Commensalism</a:t>
            </a:r>
            <a:r>
              <a:rPr lang="en-US" b="1" dirty="0" smtClean="0"/>
              <a:t> (a relationship where one organism benefits and the other isn’t helped or hurt. </a:t>
            </a:r>
          </a:p>
          <a:p>
            <a:pPr lvl="1"/>
            <a:r>
              <a:rPr lang="en-US" b="1" dirty="0" smtClean="0">
                <a:hlinkClick r:id="rId5"/>
              </a:rPr>
              <a:t>Mutualism</a:t>
            </a:r>
            <a:r>
              <a:rPr lang="en-US" b="1" dirty="0" smtClean="0"/>
              <a:t> (interactions where both organisms benefit from the relationship) </a:t>
            </a:r>
          </a:p>
          <a:p>
            <a:pPr lvl="1"/>
            <a:r>
              <a:rPr lang="en-US" b="1" dirty="0" smtClean="0">
                <a:hlinkClick r:id="rId6"/>
              </a:rPr>
              <a:t>Parasitism</a:t>
            </a:r>
            <a:r>
              <a:rPr lang="en-US" b="1" dirty="0" smtClean="0"/>
              <a:t> (relationship where one organism benefits from the interaction and the other organism is harmed)</a:t>
            </a:r>
          </a:p>
          <a:p>
            <a:pPr lvl="1"/>
            <a:r>
              <a:rPr lang="en-US" b="1" dirty="0" smtClean="0">
                <a:hlinkClick r:id="rId7"/>
              </a:rPr>
              <a:t>Amensalism </a:t>
            </a:r>
            <a:r>
              <a:rPr lang="en-US" b="1" dirty="0" smtClean="0"/>
              <a:t>  (relationship where one species is not effected by surrounding organisms but negatively effects its neighbors, usually through chemicals) </a:t>
            </a:r>
          </a:p>
          <a:p>
            <a:endParaRPr lang="en-US" dirty="0"/>
          </a:p>
        </p:txBody>
      </p:sp>
      <p:pic>
        <p:nvPicPr>
          <p:cNvPr id="1026" name="Picture 2"/>
          <p:cNvPicPr>
            <a:picLocks noChangeAspect="1" noChangeArrowheads="1"/>
          </p:cNvPicPr>
          <p:nvPr/>
        </p:nvPicPr>
        <p:blipFill>
          <a:blip r:embed="rId8" cstate="print"/>
          <a:srcRect l="6000" r="4000" b="4817"/>
          <a:stretch>
            <a:fillRect/>
          </a:stretch>
        </p:blipFill>
        <p:spPr bwMode="auto">
          <a:xfrm>
            <a:off x="6080040" y="4419600"/>
            <a:ext cx="3063959" cy="2438400"/>
          </a:xfrm>
          <a:prstGeom prst="rect">
            <a:avLst/>
          </a:prstGeom>
          <a:noFill/>
          <a:ln w="9525">
            <a:noFill/>
            <a:miter lim="800000"/>
            <a:headEnd/>
            <a:tailEnd/>
          </a:ln>
          <a:effectLst/>
        </p:spPr>
      </p:pic>
      <p:sp>
        <p:nvSpPr>
          <p:cNvPr id="6" name="Rounded Rectangle 5"/>
          <p:cNvSpPr/>
          <p:nvPr/>
        </p:nvSpPr>
        <p:spPr>
          <a:xfrm>
            <a:off x="6858000" y="1981200"/>
            <a:ext cx="20574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symbiosis?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linds(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8/29-8/30 </a:t>
            </a:r>
            <a:r>
              <a:rPr lang="en-US" dirty="0" err="1" smtClean="0"/>
              <a:t>Warmup</a:t>
            </a:r>
            <a:endParaRPr lang="en-US" dirty="0"/>
          </a:p>
        </p:txBody>
      </p:sp>
      <p:sp>
        <p:nvSpPr>
          <p:cNvPr id="3" name="TextBox 2"/>
          <p:cNvSpPr txBox="1"/>
          <p:nvPr/>
        </p:nvSpPr>
        <p:spPr>
          <a:xfrm>
            <a:off x="838200" y="1417638"/>
            <a:ext cx="8001000" cy="4401205"/>
          </a:xfrm>
          <a:prstGeom prst="rect">
            <a:avLst/>
          </a:prstGeom>
          <a:noFill/>
        </p:spPr>
        <p:txBody>
          <a:bodyPr wrap="square" rtlCol="0">
            <a:spAutoFit/>
          </a:bodyPr>
          <a:lstStyle/>
          <a:p>
            <a:r>
              <a:rPr lang="en-US" sz="2800" dirty="0" smtClean="0"/>
              <a:t>In your own words, please explain these terms in your own words</a:t>
            </a:r>
          </a:p>
          <a:p>
            <a:endParaRPr lang="en-US" sz="2800" dirty="0"/>
          </a:p>
          <a:p>
            <a:r>
              <a:rPr lang="en-US" sz="2800" smtClean="0"/>
              <a:t>Economic</a:t>
            </a:r>
            <a:endParaRPr lang="en-US" sz="2800" dirty="0" smtClean="0"/>
          </a:p>
          <a:p>
            <a:endParaRPr lang="en-US" sz="2800" dirty="0"/>
          </a:p>
          <a:p>
            <a:endParaRPr lang="en-US" sz="2800" dirty="0" smtClean="0"/>
          </a:p>
          <a:p>
            <a:r>
              <a:rPr lang="en-US" sz="2800" dirty="0" smtClean="0"/>
              <a:t>Environmental</a:t>
            </a:r>
          </a:p>
          <a:p>
            <a:endParaRPr lang="en-US" sz="2800" dirty="0"/>
          </a:p>
          <a:p>
            <a:endParaRPr lang="en-US" sz="2800" dirty="0" smtClean="0"/>
          </a:p>
          <a:p>
            <a:r>
              <a:rPr lang="en-US" sz="2800" dirty="0" smtClean="0"/>
              <a:t>Social</a:t>
            </a:r>
            <a:endParaRPr lang="en-US" sz="2800" dirty="0"/>
          </a:p>
        </p:txBody>
      </p:sp>
    </p:spTree>
    <p:extLst>
      <p:ext uri="{BB962C8B-B14F-4D97-AF65-F5344CB8AC3E}">
        <p14:creationId xmlns:p14="http://schemas.microsoft.com/office/powerpoint/2010/main" val="37894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458200" cy="563562"/>
          </a:xfrm>
        </p:spPr>
        <p:txBody>
          <a:bodyPr>
            <a:normAutofit fontScale="90000"/>
          </a:bodyPr>
          <a:lstStyle/>
          <a:p>
            <a:r>
              <a:rPr lang="en-US" dirty="0" smtClean="0"/>
              <a:t>The Living Relationships, Symbiosis</a:t>
            </a:r>
            <a:endParaRPr lang="en-US" dirty="0"/>
          </a:p>
        </p:txBody>
      </p:sp>
      <p:graphicFrame>
        <p:nvGraphicFramePr>
          <p:cNvPr id="7" name="Diagram 6"/>
          <p:cNvGraphicFramePr/>
          <p:nvPr/>
        </p:nvGraphicFramePr>
        <p:xfrm>
          <a:off x="304800" y="838200"/>
          <a:ext cx="8610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t>Predation</a:t>
            </a:r>
            <a:endParaRPr lang="en-US" dirty="0"/>
          </a:p>
        </p:txBody>
      </p:sp>
      <p:pic>
        <p:nvPicPr>
          <p:cNvPr id="1027" name="Picture 3"/>
          <p:cNvPicPr>
            <a:picLocks noChangeAspect="1" noChangeArrowheads="1"/>
          </p:cNvPicPr>
          <p:nvPr/>
        </p:nvPicPr>
        <p:blipFill>
          <a:blip r:embed="rId3" cstate="print"/>
          <a:srcRect l="19680" t="18218" r="24070" b="28950"/>
          <a:stretch>
            <a:fillRect/>
          </a:stretch>
        </p:blipFill>
        <p:spPr bwMode="auto">
          <a:xfrm>
            <a:off x="4419600" y="762000"/>
            <a:ext cx="4724400" cy="2362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l="26943" r="2591" b="10695"/>
          <a:stretch>
            <a:fillRect/>
          </a:stretch>
        </p:blipFill>
        <p:spPr bwMode="auto">
          <a:xfrm>
            <a:off x="0" y="3165021"/>
            <a:ext cx="4495800" cy="3692979"/>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495800" y="3124200"/>
            <a:ext cx="4648200" cy="3733800"/>
          </a:xfrm>
          <a:prstGeom prst="rect">
            <a:avLst/>
          </a:prstGeom>
          <a:noFill/>
          <a:ln w="9525">
            <a:noFill/>
            <a:miter lim="800000"/>
            <a:headEnd/>
            <a:tailEnd/>
          </a:ln>
          <a:effectLst/>
        </p:spPr>
      </p:pic>
      <p:sp>
        <p:nvSpPr>
          <p:cNvPr id="13" name="TextBox 12"/>
          <p:cNvSpPr txBox="1"/>
          <p:nvPr/>
        </p:nvSpPr>
        <p:spPr>
          <a:xfrm>
            <a:off x="228600" y="1771471"/>
            <a:ext cx="3962400" cy="1200329"/>
          </a:xfrm>
          <a:prstGeom prst="rect">
            <a:avLst/>
          </a:prstGeom>
          <a:noFill/>
        </p:spPr>
        <p:txBody>
          <a:bodyPr wrap="square" rtlCol="0">
            <a:spAutoFit/>
          </a:bodyPr>
          <a:lstStyle/>
          <a:p>
            <a:r>
              <a:rPr lang="en-US" b="1" dirty="0" smtClean="0"/>
              <a:t>The classic and best studied example of predation is the relationship between the lynx and the hare.  </a:t>
            </a:r>
            <a:endParaRPr lang="en-US" b="1" dirty="0"/>
          </a:p>
        </p:txBody>
      </p:sp>
      <p:sp>
        <p:nvSpPr>
          <p:cNvPr id="14" name="TextBox 13"/>
          <p:cNvSpPr txBox="1"/>
          <p:nvPr/>
        </p:nvSpPr>
        <p:spPr>
          <a:xfrm>
            <a:off x="228600" y="838200"/>
            <a:ext cx="3962400" cy="923330"/>
          </a:xfrm>
          <a:prstGeom prst="rect">
            <a:avLst/>
          </a:prstGeom>
          <a:noFill/>
        </p:spPr>
        <p:txBody>
          <a:bodyPr wrap="square" rtlCol="0">
            <a:spAutoFit/>
          </a:bodyPr>
          <a:lstStyle/>
          <a:p>
            <a:r>
              <a:rPr lang="en-US" b="1" dirty="0" smtClean="0">
                <a:solidFill>
                  <a:srgbClr val="FF0000"/>
                </a:solidFill>
              </a:rPr>
              <a:t>Predation is a relationship where one organism is hunted and consumed by another organism</a:t>
            </a:r>
            <a:r>
              <a:rPr lang="en-US" b="1" dirty="0" smtClean="0"/>
              <a:t>.  </a:t>
            </a:r>
            <a:endParaRPr lang="en-US" b="1" dirty="0"/>
          </a:p>
        </p:txBody>
      </p:sp>
      <p:sp>
        <p:nvSpPr>
          <p:cNvPr id="8" name="Rounded Rectangle 7"/>
          <p:cNvSpPr/>
          <p:nvPr/>
        </p:nvSpPr>
        <p:spPr>
          <a:xfrm>
            <a:off x="4419600" y="152400"/>
            <a:ext cx="4495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predation?</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dissolv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dissolve">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Commensalism</a:t>
            </a:r>
            <a:endParaRPr lang="en-US" dirty="0">
              <a:solidFill>
                <a:srgbClr val="FF0000"/>
              </a:solidFill>
            </a:endParaRPr>
          </a:p>
        </p:txBody>
      </p:sp>
      <p:sp>
        <p:nvSpPr>
          <p:cNvPr id="3" name="TextBox 2"/>
          <p:cNvSpPr txBox="1"/>
          <p:nvPr/>
        </p:nvSpPr>
        <p:spPr>
          <a:xfrm>
            <a:off x="304800" y="1295400"/>
            <a:ext cx="8610600" cy="646331"/>
          </a:xfrm>
          <a:prstGeom prst="rect">
            <a:avLst/>
          </a:prstGeom>
          <a:noFill/>
        </p:spPr>
        <p:txBody>
          <a:bodyPr wrap="square" rtlCol="0">
            <a:spAutoFit/>
          </a:bodyPr>
          <a:lstStyle/>
          <a:p>
            <a:r>
              <a:rPr lang="en-US" b="1" dirty="0" smtClean="0"/>
              <a:t>A classic example of commensalism is the cattle egret (</a:t>
            </a:r>
            <a:r>
              <a:rPr lang="en-US" b="1" i="1" dirty="0" err="1" smtClean="0"/>
              <a:t>Bubulcus</a:t>
            </a:r>
            <a:r>
              <a:rPr lang="en-US" b="1" i="1" dirty="0" smtClean="0"/>
              <a:t> ibis</a:t>
            </a:r>
            <a:r>
              <a:rPr lang="en-US" b="1" dirty="0" smtClean="0"/>
              <a:t>) and cattle or other grazing animals.</a:t>
            </a:r>
            <a:endParaRPr lang="en-US" b="1" dirty="0"/>
          </a:p>
        </p:txBody>
      </p:sp>
      <p:pic>
        <p:nvPicPr>
          <p:cNvPr id="2050" name="Picture 2"/>
          <p:cNvPicPr>
            <a:picLocks noChangeAspect="1" noChangeArrowheads="1"/>
          </p:cNvPicPr>
          <p:nvPr/>
        </p:nvPicPr>
        <p:blipFill>
          <a:blip r:embed="rId3" cstate="print"/>
          <a:srcRect/>
          <a:stretch>
            <a:fillRect/>
          </a:stretch>
        </p:blipFill>
        <p:spPr bwMode="auto">
          <a:xfrm>
            <a:off x="3585439" y="2133600"/>
            <a:ext cx="5558561" cy="4495800"/>
          </a:xfrm>
          <a:prstGeom prst="rect">
            <a:avLst/>
          </a:prstGeom>
          <a:noFill/>
          <a:ln w="9525">
            <a:noFill/>
            <a:miter lim="800000"/>
            <a:headEnd/>
            <a:tailEnd/>
          </a:ln>
          <a:effectLst/>
        </p:spPr>
      </p:pic>
      <p:sp>
        <p:nvSpPr>
          <p:cNvPr id="6" name="TextBox 5"/>
          <p:cNvSpPr txBox="1"/>
          <p:nvPr/>
        </p:nvSpPr>
        <p:spPr>
          <a:xfrm>
            <a:off x="304800" y="2438400"/>
            <a:ext cx="3276600" cy="2308324"/>
          </a:xfrm>
          <a:prstGeom prst="rect">
            <a:avLst/>
          </a:prstGeom>
          <a:noFill/>
        </p:spPr>
        <p:txBody>
          <a:bodyPr wrap="square" rtlCol="0">
            <a:spAutoFit/>
          </a:bodyPr>
          <a:lstStyle/>
          <a:p>
            <a:r>
              <a:rPr lang="en-US" b="1" dirty="0" smtClean="0"/>
              <a:t>As the cattle eat the grass insects are forced out into the open where the egrets eat the insects.  </a:t>
            </a:r>
            <a:r>
              <a:rPr lang="en-US" b="1" dirty="0" smtClean="0">
                <a:solidFill>
                  <a:schemeClr val="accent2"/>
                </a:solidFill>
              </a:rPr>
              <a:t>The cattle is not benefited nor harmed, but the egret is benefited by getting an easy meal.</a:t>
            </a:r>
            <a:endParaRPr lang="en-US" b="1" dirty="0">
              <a:solidFill>
                <a:schemeClr val="accent2"/>
              </a:solidFill>
            </a:endParaRPr>
          </a:p>
        </p:txBody>
      </p:sp>
      <p:sp>
        <p:nvSpPr>
          <p:cNvPr id="7" name="Oval 6"/>
          <p:cNvSpPr/>
          <p:nvPr/>
        </p:nvSpPr>
        <p:spPr>
          <a:xfrm>
            <a:off x="76200" y="4800600"/>
            <a:ext cx="3657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commensalism?</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Mutualism</a:t>
            </a:r>
            <a:endParaRPr lang="en-US" dirty="0">
              <a:solidFill>
                <a:srgbClr val="FF0000"/>
              </a:solidFill>
            </a:endParaRPr>
          </a:p>
        </p:txBody>
      </p:sp>
      <p:sp>
        <p:nvSpPr>
          <p:cNvPr id="3" name="TextBox 2"/>
          <p:cNvSpPr txBox="1"/>
          <p:nvPr/>
        </p:nvSpPr>
        <p:spPr>
          <a:xfrm>
            <a:off x="304800" y="1219200"/>
            <a:ext cx="8534400" cy="646331"/>
          </a:xfrm>
          <a:prstGeom prst="rect">
            <a:avLst/>
          </a:prstGeom>
          <a:noFill/>
        </p:spPr>
        <p:txBody>
          <a:bodyPr wrap="square" rtlCol="0">
            <a:spAutoFit/>
          </a:bodyPr>
          <a:lstStyle/>
          <a:p>
            <a:r>
              <a:rPr lang="en-US" b="1" dirty="0" smtClean="0"/>
              <a:t>Mutualism is a symbiotic relationship where both organisms benefit from the relationship.</a:t>
            </a: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4800600" y="1828800"/>
            <a:ext cx="4191000" cy="4876801"/>
          </a:xfrm>
          <a:prstGeom prst="rect">
            <a:avLst/>
          </a:prstGeom>
          <a:noFill/>
          <a:ln w="9525">
            <a:noFill/>
            <a:miter lim="800000"/>
            <a:headEnd/>
            <a:tailEnd/>
          </a:ln>
          <a:effectLst/>
        </p:spPr>
      </p:pic>
      <p:sp>
        <p:nvSpPr>
          <p:cNvPr id="6" name="TextBox 5"/>
          <p:cNvSpPr txBox="1"/>
          <p:nvPr/>
        </p:nvSpPr>
        <p:spPr>
          <a:xfrm>
            <a:off x="304800" y="2133600"/>
            <a:ext cx="4495800" cy="1200329"/>
          </a:xfrm>
          <a:prstGeom prst="rect">
            <a:avLst/>
          </a:prstGeom>
          <a:noFill/>
        </p:spPr>
        <p:txBody>
          <a:bodyPr wrap="square" rtlCol="0">
            <a:spAutoFit/>
          </a:bodyPr>
          <a:lstStyle/>
          <a:p>
            <a:r>
              <a:rPr lang="en-US" b="1" dirty="0" smtClean="0"/>
              <a:t>An example of mutualism would be bees pollinating flowering plants.  The bees get nectar for making honey and the plants are pollinated.</a:t>
            </a:r>
            <a:endParaRPr lang="en-US" b="1" dirty="0"/>
          </a:p>
        </p:txBody>
      </p:sp>
      <p:sp>
        <p:nvSpPr>
          <p:cNvPr id="7" name="TextBox 6"/>
          <p:cNvSpPr txBox="1"/>
          <p:nvPr/>
        </p:nvSpPr>
        <p:spPr>
          <a:xfrm>
            <a:off x="228600" y="3657600"/>
            <a:ext cx="4572000" cy="1200329"/>
          </a:xfrm>
          <a:prstGeom prst="rect">
            <a:avLst/>
          </a:prstGeom>
          <a:noFill/>
        </p:spPr>
        <p:txBody>
          <a:bodyPr wrap="square" rtlCol="0">
            <a:spAutoFit/>
          </a:bodyPr>
          <a:lstStyle/>
          <a:p>
            <a:r>
              <a:rPr lang="en-US" b="1" dirty="0" smtClean="0"/>
              <a:t>Many people use the word symbiosis as a synonym for mutualism, but you know that symbiosis is a bigger concept than just mutualism.  </a:t>
            </a:r>
            <a:endParaRPr lang="en-US" b="1" dirty="0"/>
          </a:p>
        </p:txBody>
      </p:sp>
      <p:sp>
        <p:nvSpPr>
          <p:cNvPr id="8" name="Oval 7"/>
          <p:cNvSpPr/>
          <p:nvPr/>
        </p:nvSpPr>
        <p:spPr>
          <a:xfrm>
            <a:off x="228600" y="4876800"/>
            <a:ext cx="4495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mutualism?</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Parasitism</a:t>
            </a:r>
            <a:endParaRPr lang="en-US" dirty="0">
              <a:solidFill>
                <a:srgbClr val="FF0000"/>
              </a:solidFill>
            </a:endParaRPr>
          </a:p>
        </p:txBody>
      </p:sp>
      <p:sp>
        <p:nvSpPr>
          <p:cNvPr id="4" name="TextBox 3"/>
          <p:cNvSpPr txBox="1"/>
          <p:nvPr/>
        </p:nvSpPr>
        <p:spPr>
          <a:xfrm>
            <a:off x="457200" y="1371600"/>
            <a:ext cx="8382000" cy="646331"/>
          </a:xfrm>
          <a:prstGeom prst="rect">
            <a:avLst/>
          </a:prstGeom>
          <a:noFill/>
        </p:spPr>
        <p:txBody>
          <a:bodyPr wrap="square" rtlCol="0">
            <a:spAutoFit/>
          </a:bodyPr>
          <a:lstStyle/>
          <a:p>
            <a:r>
              <a:rPr lang="en-US" dirty="0" smtClean="0"/>
              <a:t> </a:t>
            </a:r>
            <a:r>
              <a:rPr lang="en-US" b="1" dirty="0" smtClean="0"/>
              <a:t>Parasitism is a living relationship where one organism benefits by the relationship at the expense or harm of the other.</a:t>
            </a:r>
            <a:endParaRPr lang="en-US" b="1" dirty="0"/>
          </a:p>
        </p:txBody>
      </p:sp>
      <p:sp>
        <p:nvSpPr>
          <p:cNvPr id="5" name="TextBox 4"/>
          <p:cNvSpPr txBox="1"/>
          <p:nvPr/>
        </p:nvSpPr>
        <p:spPr>
          <a:xfrm>
            <a:off x="457200" y="2362200"/>
            <a:ext cx="4267200" cy="923330"/>
          </a:xfrm>
          <a:prstGeom prst="rect">
            <a:avLst/>
          </a:prstGeom>
          <a:noFill/>
        </p:spPr>
        <p:txBody>
          <a:bodyPr wrap="square" rtlCol="0">
            <a:spAutoFit/>
          </a:bodyPr>
          <a:lstStyle/>
          <a:p>
            <a:r>
              <a:rPr lang="en-US" b="1" dirty="0" smtClean="0"/>
              <a:t>An example of parasitism is the relationship between dogs, (or other animals) and ticks.</a:t>
            </a:r>
            <a:endParaRPr lang="en-US" b="1" dirty="0"/>
          </a:p>
        </p:txBody>
      </p:sp>
      <p:pic>
        <p:nvPicPr>
          <p:cNvPr id="4098" name="Picture 2"/>
          <p:cNvPicPr>
            <a:picLocks noChangeAspect="1" noChangeArrowheads="1"/>
          </p:cNvPicPr>
          <p:nvPr/>
        </p:nvPicPr>
        <p:blipFill>
          <a:blip r:embed="rId3" cstate="print"/>
          <a:srcRect/>
          <a:stretch>
            <a:fillRect/>
          </a:stretch>
        </p:blipFill>
        <p:spPr bwMode="auto">
          <a:xfrm>
            <a:off x="5562600" y="1981200"/>
            <a:ext cx="2971800" cy="2209799"/>
          </a:xfrm>
          <a:prstGeom prst="rect">
            <a:avLst/>
          </a:prstGeom>
          <a:noFill/>
          <a:ln w="9525">
            <a:noFill/>
            <a:miter lim="800000"/>
            <a:headEnd/>
            <a:tailEnd/>
          </a:ln>
          <a:effectLst/>
        </p:spPr>
      </p:pic>
      <p:sp>
        <p:nvSpPr>
          <p:cNvPr id="8" name="TextBox 7"/>
          <p:cNvSpPr txBox="1"/>
          <p:nvPr/>
        </p:nvSpPr>
        <p:spPr>
          <a:xfrm>
            <a:off x="457200" y="4114800"/>
            <a:ext cx="4648200" cy="1477328"/>
          </a:xfrm>
          <a:prstGeom prst="rect">
            <a:avLst/>
          </a:prstGeom>
          <a:noFill/>
        </p:spPr>
        <p:txBody>
          <a:bodyPr wrap="square" rtlCol="0">
            <a:spAutoFit/>
          </a:bodyPr>
          <a:lstStyle/>
          <a:p>
            <a:r>
              <a:rPr lang="en-US" b="1" dirty="0" smtClean="0"/>
              <a:t>Another example would be the plant mistletoe. mistletoe is a parasite. Mistletoe lives by attaching itself to trees or shrubs and drawing nutrients from the sap of its host</a:t>
            </a:r>
            <a:r>
              <a:rPr lang="en-US" dirty="0" smtClean="0"/>
              <a:t>.</a:t>
            </a:r>
            <a:endParaRPr lang="en-US" dirty="0"/>
          </a:p>
        </p:txBody>
      </p:sp>
      <p:pic>
        <p:nvPicPr>
          <p:cNvPr id="4099" name="Picture 3"/>
          <p:cNvPicPr>
            <a:picLocks noChangeAspect="1" noChangeArrowheads="1"/>
          </p:cNvPicPr>
          <p:nvPr/>
        </p:nvPicPr>
        <p:blipFill>
          <a:blip r:embed="rId4" cstate="print"/>
          <a:srcRect t="3333" b="13333"/>
          <a:stretch>
            <a:fillRect/>
          </a:stretch>
        </p:blipFill>
        <p:spPr bwMode="auto">
          <a:xfrm>
            <a:off x="5638800" y="4267200"/>
            <a:ext cx="2971800" cy="2476500"/>
          </a:xfrm>
          <a:prstGeom prst="rect">
            <a:avLst/>
          </a:prstGeom>
          <a:noFill/>
          <a:ln w="9525">
            <a:noFill/>
            <a:miter lim="800000"/>
            <a:headEnd/>
            <a:tailEnd/>
          </a:ln>
          <a:effectLst/>
        </p:spPr>
      </p:pic>
      <p:sp>
        <p:nvSpPr>
          <p:cNvPr id="9" name="Oval 8"/>
          <p:cNvSpPr/>
          <p:nvPr/>
        </p:nvSpPr>
        <p:spPr>
          <a:xfrm>
            <a:off x="0" y="5638800"/>
            <a:ext cx="5562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parasitism?</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ssolv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dissolve">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Questions to Answer</a:t>
            </a:r>
            <a:br>
              <a:rPr lang="en-US" dirty="0" smtClean="0"/>
            </a:br>
            <a:r>
              <a:rPr lang="en-US" dirty="0" smtClean="0"/>
              <a:t>Daily Problem Set Unit 2- #1</a:t>
            </a:r>
            <a:endParaRPr lang="en-US" dirty="0"/>
          </a:p>
        </p:txBody>
      </p:sp>
      <p:pic>
        <p:nvPicPr>
          <p:cNvPr id="5122" name="Picture 2"/>
          <p:cNvPicPr>
            <a:picLocks noChangeAspect="1" noChangeArrowheads="1"/>
          </p:cNvPicPr>
          <p:nvPr/>
        </p:nvPicPr>
        <p:blipFill>
          <a:blip r:embed="rId3" cstate="print"/>
          <a:srcRect l="12329" t="21918" r="10959" b="6849"/>
          <a:stretch>
            <a:fillRect/>
          </a:stretch>
        </p:blipFill>
        <p:spPr bwMode="auto">
          <a:xfrm>
            <a:off x="7772400" y="5562600"/>
            <a:ext cx="1066800" cy="990600"/>
          </a:xfrm>
          <a:prstGeom prst="rect">
            <a:avLst/>
          </a:prstGeom>
          <a:noFill/>
          <a:ln w="9525">
            <a:noFill/>
            <a:miter lim="800000"/>
            <a:headEnd/>
            <a:tailEnd/>
          </a:ln>
          <a:effectLst/>
        </p:spPr>
      </p:pic>
      <p:sp>
        <p:nvSpPr>
          <p:cNvPr id="5" name="TextBox 4"/>
          <p:cNvSpPr txBox="1"/>
          <p:nvPr/>
        </p:nvSpPr>
        <p:spPr>
          <a:xfrm>
            <a:off x="685800" y="1676400"/>
            <a:ext cx="8001000" cy="523220"/>
          </a:xfrm>
          <a:prstGeom prst="rect">
            <a:avLst/>
          </a:prstGeom>
          <a:noFill/>
        </p:spPr>
        <p:txBody>
          <a:bodyPr wrap="square" rtlCol="0">
            <a:spAutoFit/>
          </a:bodyPr>
          <a:lstStyle/>
          <a:p>
            <a:r>
              <a:rPr lang="en-US" sz="2800" b="1" dirty="0" smtClean="0"/>
              <a:t>1.  </a:t>
            </a:r>
            <a:r>
              <a:rPr lang="en-US" sz="2800" b="1" dirty="0" smtClean="0">
                <a:solidFill>
                  <a:srgbClr val="FF0000"/>
                </a:solidFill>
              </a:rPr>
              <a:t>Explain what ecology is.  </a:t>
            </a:r>
            <a:endParaRPr lang="en-US" sz="2800" b="1" dirty="0">
              <a:solidFill>
                <a:srgbClr val="FF0000"/>
              </a:solidFill>
            </a:endParaRPr>
          </a:p>
        </p:txBody>
      </p:sp>
      <p:sp>
        <p:nvSpPr>
          <p:cNvPr id="6" name="TextBox 5"/>
          <p:cNvSpPr txBox="1"/>
          <p:nvPr/>
        </p:nvSpPr>
        <p:spPr>
          <a:xfrm>
            <a:off x="685800" y="2362200"/>
            <a:ext cx="8229600" cy="3139321"/>
          </a:xfrm>
          <a:prstGeom prst="rect">
            <a:avLst/>
          </a:prstGeom>
          <a:noFill/>
        </p:spPr>
        <p:txBody>
          <a:bodyPr wrap="square" rtlCol="0">
            <a:spAutoFit/>
          </a:bodyPr>
          <a:lstStyle/>
          <a:p>
            <a:r>
              <a:rPr lang="en-US" sz="2400" b="1" dirty="0" smtClean="0"/>
              <a:t>2.   </a:t>
            </a:r>
            <a:r>
              <a:rPr lang="en-US" sz="2400" b="1" dirty="0" smtClean="0">
                <a:solidFill>
                  <a:srgbClr val="FF0000"/>
                </a:solidFill>
              </a:rPr>
              <a:t>In the relationship between the lynx and the hare, what factors, biotic and </a:t>
            </a:r>
            <a:r>
              <a:rPr lang="en-US" sz="2400" b="1" dirty="0" err="1" smtClean="0">
                <a:solidFill>
                  <a:srgbClr val="FF0000"/>
                </a:solidFill>
              </a:rPr>
              <a:t>abiotic</a:t>
            </a:r>
            <a:r>
              <a:rPr lang="en-US" sz="2400" b="1" dirty="0" smtClean="0">
                <a:solidFill>
                  <a:srgbClr val="FF0000"/>
                </a:solidFill>
              </a:rPr>
              <a:t>, can cause these two populations to rise and fall?</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p:txBody>
      </p:sp>
      <p:sp>
        <p:nvSpPr>
          <p:cNvPr id="7" name="TextBox 6"/>
          <p:cNvSpPr txBox="1"/>
          <p:nvPr/>
        </p:nvSpPr>
        <p:spPr>
          <a:xfrm>
            <a:off x="685800" y="3581400"/>
            <a:ext cx="8229600" cy="830997"/>
          </a:xfrm>
          <a:prstGeom prst="rect">
            <a:avLst/>
          </a:prstGeom>
          <a:noFill/>
        </p:spPr>
        <p:txBody>
          <a:bodyPr wrap="square" rtlCol="0">
            <a:spAutoFit/>
          </a:bodyPr>
          <a:lstStyle/>
          <a:p>
            <a:r>
              <a:rPr lang="en-US" sz="2400" b="1" dirty="0" smtClean="0"/>
              <a:t>3.   </a:t>
            </a:r>
            <a:r>
              <a:rPr lang="en-US" sz="2400" b="1" dirty="0" smtClean="0">
                <a:solidFill>
                  <a:srgbClr val="FF0000"/>
                </a:solidFill>
              </a:rPr>
              <a:t>Explain the levels of organization in ecology using the example of a zebra.</a:t>
            </a:r>
            <a:endParaRPr lang="en-US" sz="2400" b="1" dirty="0">
              <a:solidFill>
                <a:srgbClr val="FF0000"/>
              </a:solidFill>
            </a:endParaRPr>
          </a:p>
        </p:txBody>
      </p:sp>
      <p:sp>
        <p:nvSpPr>
          <p:cNvPr id="8" name="TextBox 7"/>
          <p:cNvSpPr txBox="1"/>
          <p:nvPr/>
        </p:nvSpPr>
        <p:spPr>
          <a:xfrm>
            <a:off x="685800" y="4415135"/>
            <a:ext cx="7848600" cy="461665"/>
          </a:xfrm>
          <a:prstGeom prst="rect">
            <a:avLst/>
          </a:prstGeom>
          <a:noFill/>
        </p:spPr>
        <p:txBody>
          <a:bodyPr wrap="square" rtlCol="0">
            <a:spAutoFit/>
          </a:bodyPr>
          <a:lstStyle/>
          <a:p>
            <a:r>
              <a:rPr lang="en-US" sz="2400" b="1" dirty="0" smtClean="0"/>
              <a:t>4.  </a:t>
            </a:r>
            <a:r>
              <a:rPr lang="en-US" sz="2400" b="1" dirty="0" smtClean="0">
                <a:solidFill>
                  <a:srgbClr val="FF0000"/>
                </a:solidFill>
              </a:rPr>
              <a:t>Describe the feeding relationships in ecology.</a:t>
            </a:r>
            <a:r>
              <a:rPr lang="en-US" dirty="0" smtClean="0">
                <a:solidFill>
                  <a:srgbClr val="FF0000"/>
                </a:solidFill>
              </a:rPr>
              <a:t> </a:t>
            </a:r>
            <a:endParaRPr lang="en-US" dirty="0">
              <a:solidFill>
                <a:srgbClr val="FF0000"/>
              </a:solidFill>
            </a:endParaRPr>
          </a:p>
        </p:txBody>
      </p:sp>
      <p:sp>
        <p:nvSpPr>
          <p:cNvPr id="9" name="Oval 8"/>
          <p:cNvSpPr/>
          <p:nvPr/>
        </p:nvSpPr>
        <p:spPr>
          <a:xfrm>
            <a:off x="1600200" y="5029200"/>
            <a:ext cx="579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 do you think ecology is?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5122"/>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 </a:t>
            </a:r>
            <a:r>
              <a:rPr lang="en-US" dirty="0" smtClean="0">
                <a:solidFill>
                  <a:srgbClr val="FF0000"/>
                </a:solidFill>
              </a:rPr>
              <a:t>Amensalism</a:t>
            </a:r>
            <a:r>
              <a:rPr lang="en-US" dirty="0" smtClean="0"/>
              <a:t> </a:t>
            </a:r>
            <a:endParaRPr lang="en-US" dirty="0"/>
          </a:p>
        </p:txBody>
      </p:sp>
      <p:sp>
        <p:nvSpPr>
          <p:cNvPr id="3" name="TextBox 2"/>
          <p:cNvSpPr txBox="1"/>
          <p:nvPr/>
        </p:nvSpPr>
        <p:spPr>
          <a:xfrm>
            <a:off x="304800" y="762000"/>
            <a:ext cx="8458200" cy="923330"/>
          </a:xfrm>
          <a:prstGeom prst="rect">
            <a:avLst/>
          </a:prstGeom>
          <a:noFill/>
        </p:spPr>
        <p:txBody>
          <a:bodyPr wrap="square" rtlCol="0">
            <a:spAutoFit/>
          </a:bodyPr>
          <a:lstStyle/>
          <a:p>
            <a:r>
              <a:rPr lang="en-US" b="1" dirty="0" smtClean="0">
                <a:solidFill>
                  <a:srgbClr val="FF0000"/>
                </a:solidFill>
              </a:rPr>
              <a:t>Amensalism is a symbiotic relationship where the central organism is neither harmed nor benefited, while other neighboring organisms are harmed often by a chemical produced by the central organism.</a:t>
            </a:r>
            <a:endParaRPr lang="en-US" b="1" dirty="0">
              <a:solidFill>
                <a:srgbClr val="FF0000"/>
              </a:solidFill>
            </a:endParaRPr>
          </a:p>
        </p:txBody>
      </p:sp>
      <p:sp>
        <p:nvSpPr>
          <p:cNvPr id="4" name="TextBox 3"/>
          <p:cNvSpPr txBox="1"/>
          <p:nvPr/>
        </p:nvSpPr>
        <p:spPr>
          <a:xfrm>
            <a:off x="304800" y="1676400"/>
            <a:ext cx="4648200" cy="1754326"/>
          </a:xfrm>
          <a:prstGeom prst="rect">
            <a:avLst/>
          </a:prstGeom>
          <a:noFill/>
        </p:spPr>
        <p:txBody>
          <a:bodyPr wrap="square" rtlCol="0">
            <a:spAutoFit/>
          </a:bodyPr>
          <a:lstStyle/>
          <a:p>
            <a:r>
              <a:rPr lang="en-US" b="1" dirty="0" smtClean="0"/>
              <a:t>A well known example comes from the American black walnut tree which produces an allelopathic chemical that interferes with the growth of other plant that are near the black walnut tree.</a:t>
            </a:r>
            <a:endParaRPr lang="en-US" b="1" dirty="0"/>
          </a:p>
        </p:txBody>
      </p:sp>
      <p:pic>
        <p:nvPicPr>
          <p:cNvPr id="5122" name="Picture 2"/>
          <p:cNvPicPr>
            <a:picLocks noChangeAspect="1" noChangeArrowheads="1"/>
          </p:cNvPicPr>
          <p:nvPr/>
        </p:nvPicPr>
        <p:blipFill>
          <a:blip r:embed="rId3" cstate="print"/>
          <a:srcRect/>
          <a:stretch>
            <a:fillRect/>
          </a:stretch>
        </p:blipFill>
        <p:spPr bwMode="auto">
          <a:xfrm>
            <a:off x="4953000" y="1676400"/>
            <a:ext cx="3962400" cy="2886075"/>
          </a:xfrm>
          <a:prstGeom prst="rect">
            <a:avLst/>
          </a:prstGeom>
          <a:noFill/>
          <a:ln w="9525">
            <a:noFill/>
            <a:miter lim="800000"/>
            <a:headEnd/>
            <a:tailEnd/>
          </a:ln>
          <a:effectLst/>
        </p:spPr>
      </p:pic>
      <p:sp>
        <p:nvSpPr>
          <p:cNvPr id="6" name="Oval 5"/>
          <p:cNvSpPr/>
          <p:nvPr/>
        </p:nvSpPr>
        <p:spPr>
          <a:xfrm>
            <a:off x="76200" y="3505200"/>
            <a:ext cx="26670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amensalism?</a:t>
            </a:r>
            <a:endParaRPr lang="en-US" sz="2000" b="1" dirty="0"/>
          </a:p>
        </p:txBody>
      </p:sp>
      <p:sp>
        <p:nvSpPr>
          <p:cNvPr id="7" name="TextBox 6"/>
          <p:cNvSpPr txBox="1"/>
          <p:nvPr/>
        </p:nvSpPr>
        <p:spPr>
          <a:xfrm>
            <a:off x="3276600" y="4648200"/>
            <a:ext cx="5867400" cy="2031325"/>
          </a:xfrm>
          <a:prstGeom prst="rect">
            <a:avLst/>
          </a:prstGeom>
          <a:noFill/>
        </p:spPr>
        <p:txBody>
          <a:bodyPr wrap="square" rtlCol="0">
            <a:spAutoFit/>
          </a:bodyPr>
          <a:lstStyle/>
          <a:p>
            <a:r>
              <a:rPr lang="en-US" dirty="0" smtClean="0"/>
              <a:t>There are </a:t>
            </a:r>
            <a:r>
              <a:rPr lang="en-US" dirty="0" smtClean="0">
                <a:solidFill>
                  <a:srgbClr val="FF0000"/>
                </a:solidFill>
              </a:rPr>
              <a:t>two basic types of amensalism</a:t>
            </a:r>
            <a:r>
              <a:rPr lang="en-US" dirty="0" smtClean="0"/>
              <a:t>: 	</a:t>
            </a:r>
            <a:r>
              <a:rPr lang="en-US" b="1" dirty="0" smtClean="0">
                <a:solidFill>
                  <a:srgbClr val="FF0000"/>
                </a:solidFill>
              </a:rPr>
              <a:t>competition</a:t>
            </a:r>
            <a:r>
              <a:rPr lang="en-US" dirty="0" smtClean="0"/>
              <a:t>, a stronger organism excludes a smaller or weaker one from living space or deprives it of food</a:t>
            </a:r>
          </a:p>
          <a:p>
            <a:r>
              <a:rPr lang="en-US" b="1" dirty="0" smtClean="0"/>
              <a:t>	</a:t>
            </a:r>
            <a:r>
              <a:rPr lang="en-US" b="1" dirty="0" smtClean="0">
                <a:solidFill>
                  <a:srgbClr val="FF0000"/>
                </a:solidFill>
              </a:rPr>
              <a:t>antibiosis</a:t>
            </a:r>
            <a:r>
              <a:rPr lang="en-US" dirty="0" smtClean="0"/>
              <a:t>, in which one organism is unaffected but the other is damaged or killed by a chemical secretion.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to="" calcmode="lin" valueType="num">
                                      <p:cBhvr>
                                        <p:cTn id="15" dur="1" fill="hold"/>
                                        <p:tgtEl>
                                          <p:spTgt spid="7">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dissolv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1219200"/>
          </a:xfrm>
        </p:spPr>
        <p:txBody>
          <a:bodyPr>
            <a:normAutofit fontScale="90000"/>
          </a:bodyPr>
          <a:lstStyle/>
          <a:p>
            <a:r>
              <a:rPr lang="en-US" sz="3200" dirty="0" smtClean="0"/>
              <a:t>Models Showing Flow of Energy Through Ecosystems: Food Chains and Food Webs</a:t>
            </a:r>
            <a:endParaRPr lang="en-US" sz="3200" dirty="0"/>
          </a:p>
        </p:txBody>
      </p:sp>
      <p:sp>
        <p:nvSpPr>
          <p:cNvPr id="3" name="TextBox 2"/>
          <p:cNvSpPr txBox="1"/>
          <p:nvPr/>
        </p:nvSpPr>
        <p:spPr>
          <a:xfrm>
            <a:off x="152400" y="838200"/>
            <a:ext cx="8915400" cy="923330"/>
          </a:xfrm>
          <a:prstGeom prst="rect">
            <a:avLst/>
          </a:prstGeom>
          <a:noFill/>
        </p:spPr>
        <p:txBody>
          <a:bodyPr wrap="square" rtlCol="0">
            <a:spAutoFit/>
          </a:bodyPr>
          <a:lstStyle/>
          <a:p>
            <a:r>
              <a:rPr lang="en-US" b="1" dirty="0" smtClean="0">
                <a:solidFill>
                  <a:srgbClr val="FF0000"/>
                </a:solidFill>
              </a:rPr>
              <a:t>Food Chains are simple models for explaining energy and matter’s movement via the feeding relationships, while food webs are more complex models of networks of food chains.</a:t>
            </a:r>
            <a:endParaRPr lang="en-US" b="1" dirty="0">
              <a:solidFill>
                <a:srgbClr val="FF0000"/>
              </a:solidFill>
            </a:endParaRPr>
          </a:p>
        </p:txBody>
      </p:sp>
      <p:sp>
        <p:nvSpPr>
          <p:cNvPr id="4" name="TextBox 3"/>
          <p:cNvSpPr txBox="1"/>
          <p:nvPr/>
        </p:nvSpPr>
        <p:spPr>
          <a:xfrm>
            <a:off x="4876800" y="2362200"/>
            <a:ext cx="685800" cy="381000"/>
          </a:xfrm>
          <a:prstGeom prst="rect">
            <a:avLst/>
          </a:prstGeom>
          <a:noFill/>
        </p:spPr>
        <p:txBody>
          <a:bodyPr wrap="square" rtlCol="0">
            <a:spAutoFit/>
          </a:bodyPr>
          <a:lstStyle/>
          <a:p>
            <a:endParaRPr lang="en-US" dirty="0"/>
          </a:p>
        </p:txBody>
      </p:sp>
      <p:pic>
        <p:nvPicPr>
          <p:cNvPr id="6146" name="Picture 2"/>
          <p:cNvPicPr>
            <a:picLocks noChangeAspect="1" noChangeArrowheads="1"/>
          </p:cNvPicPr>
          <p:nvPr/>
        </p:nvPicPr>
        <p:blipFill>
          <a:blip r:embed="rId3" cstate="print"/>
          <a:srcRect l="2128" t="666" b="3104"/>
          <a:stretch>
            <a:fillRect/>
          </a:stretch>
        </p:blipFill>
        <p:spPr bwMode="auto">
          <a:xfrm>
            <a:off x="0" y="1676400"/>
            <a:ext cx="4267200" cy="5181600"/>
          </a:xfrm>
          <a:prstGeom prst="rect">
            <a:avLst/>
          </a:prstGeom>
          <a:noFill/>
          <a:ln w="9525">
            <a:noFill/>
            <a:miter lim="800000"/>
            <a:headEnd/>
            <a:tailEnd/>
          </a:ln>
          <a:effectLst/>
        </p:spPr>
      </p:pic>
      <p:sp>
        <p:nvSpPr>
          <p:cNvPr id="6" name="TextBox 5"/>
          <p:cNvSpPr txBox="1"/>
          <p:nvPr/>
        </p:nvSpPr>
        <p:spPr>
          <a:xfrm>
            <a:off x="5334000" y="3657600"/>
            <a:ext cx="609600" cy="369332"/>
          </a:xfrm>
          <a:prstGeom prst="rect">
            <a:avLst/>
          </a:prstGeom>
          <a:noFill/>
        </p:spPr>
        <p:txBody>
          <a:bodyPr wrap="square" rtlCol="0">
            <a:spAutoFit/>
          </a:bodyPr>
          <a:lstStyle/>
          <a:p>
            <a:endParaRPr lang="en-US" dirty="0"/>
          </a:p>
        </p:txBody>
      </p:sp>
      <p:pic>
        <p:nvPicPr>
          <p:cNvPr id="6147" name="Picture 3"/>
          <p:cNvPicPr>
            <a:picLocks noChangeAspect="1" noChangeArrowheads="1"/>
          </p:cNvPicPr>
          <p:nvPr/>
        </p:nvPicPr>
        <p:blipFill>
          <a:blip r:embed="rId4" cstate="print"/>
          <a:srcRect/>
          <a:stretch>
            <a:fillRect/>
          </a:stretch>
        </p:blipFill>
        <p:spPr bwMode="auto">
          <a:xfrm>
            <a:off x="4343400" y="1676400"/>
            <a:ext cx="4800600"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ssolv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ssolv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6146"/>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61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960438"/>
          </a:xfrm>
        </p:spPr>
        <p:txBody>
          <a:bodyPr>
            <a:normAutofit fontScale="90000"/>
          </a:bodyPr>
          <a:lstStyle/>
          <a:p>
            <a:r>
              <a:rPr lang="en-US" dirty="0" smtClean="0"/>
              <a:t>Biogeochemical Cycles </a:t>
            </a:r>
            <a:r>
              <a:rPr lang="en-US" sz="3100" dirty="0" smtClean="0"/>
              <a:t>(Nutrient Cycles) </a:t>
            </a:r>
            <a:endParaRPr lang="en-US" sz="3100" dirty="0"/>
          </a:p>
        </p:txBody>
      </p:sp>
      <p:sp>
        <p:nvSpPr>
          <p:cNvPr id="3" name="TextBox 2"/>
          <p:cNvSpPr txBox="1"/>
          <p:nvPr/>
        </p:nvSpPr>
        <p:spPr>
          <a:xfrm>
            <a:off x="152400" y="762000"/>
            <a:ext cx="8610600" cy="646331"/>
          </a:xfrm>
          <a:prstGeom prst="rect">
            <a:avLst/>
          </a:prstGeom>
          <a:noFill/>
        </p:spPr>
        <p:txBody>
          <a:bodyPr wrap="square" rtlCol="0">
            <a:spAutoFit/>
          </a:bodyPr>
          <a:lstStyle/>
          <a:p>
            <a:r>
              <a:rPr lang="en-US" b="1" dirty="0" smtClean="0">
                <a:solidFill>
                  <a:srgbClr val="FF0000"/>
                </a:solidFill>
              </a:rPr>
              <a:t>Nutrient cycles (aka. biogeochemical cycles) show how matter (often as one element) moves through the environment.</a:t>
            </a:r>
            <a:endParaRPr lang="en-US" b="1" dirty="0">
              <a:solidFill>
                <a:srgbClr val="FF0000"/>
              </a:solidFill>
            </a:endParaRPr>
          </a:p>
        </p:txBody>
      </p:sp>
      <p:sp>
        <p:nvSpPr>
          <p:cNvPr id="4" name="TextBox 3"/>
          <p:cNvSpPr txBox="1"/>
          <p:nvPr/>
        </p:nvSpPr>
        <p:spPr>
          <a:xfrm>
            <a:off x="152400" y="1447800"/>
            <a:ext cx="3048000" cy="3416320"/>
          </a:xfrm>
          <a:prstGeom prst="rect">
            <a:avLst/>
          </a:prstGeom>
          <a:noFill/>
        </p:spPr>
        <p:txBody>
          <a:bodyPr wrap="square" rtlCol="0">
            <a:spAutoFit/>
          </a:bodyPr>
          <a:lstStyle/>
          <a:p>
            <a:r>
              <a:rPr lang="en-US" b="1" dirty="0" smtClean="0"/>
              <a:t>The carbon cycle is the key biogeochemical cycle in biology because the molecules that make living things are molecules that are held together with the element carbon.  Carbon-based molecules are also known as organic molecules. </a:t>
            </a:r>
            <a:endParaRPr lang="en-US" b="1" dirty="0"/>
          </a:p>
        </p:txBody>
      </p:sp>
      <p:sp>
        <p:nvSpPr>
          <p:cNvPr id="5" name="TextBox 4"/>
          <p:cNvSpPr txBox="1"/>
          <p:nvPr/>
        </p:nvSpPr>
        <p:spPr>
          <a:xfrm>
            <a:off x="152400" y="4800600"/>
            <a:ext cx="3200400" cy="1200329"/>
          </a:xfrm>
          <a:prstGeom prst="rect">
            <a:avLst/>
          </a:prstGeom>
          <a:noFill/>
        </p:spPr>
        <p:txBody>
          <a:bodyPr wrap="square" rtlCol="0">
            <a:spAutoFit/>
          </a:bodyPr>
          <a:lstStyle/>
          <a:p>
            <a:r>
              <a:rPr lang="en-US" b="1" dirty="0" smtClean="0"/>
              <a:t>Notice how photosynthetic </a:t>
            </a:r>
            <a:r>
              <a:rPr lang="en-US" b="1" dirty="0" err="1" smtClean="0"/>
              <a:t>autotrophs</a:t>
            </a:r>
            <a:r>
              <a:rPr lang="en-US" b="1" dirty="0" smtClean="0"/>
              <a:t> and the feeding relationships are part of the carbon cycle.</a:t>
            </a:r>
            <a:endParaRPr lang="en-US" b="1" dirty="0"/>
          </a:p>
        </p:txBody>
      </p:sp>
      <p:sp>
        <p:nvSpPr>
          <p:cNvPr id="6" name="TextBox 5"/>
          <p:cNvSpPr txBox="1"/>
          <p:nvPr/>
        </p:nvSpPr>
        <p:spPr>
          <a:xfrm>
            <a:off x="5334000" y="2438400"/>
            <a:ext cx="2895600" cy="369332"/>
          </a:xfrm>
          <a:prstGeom prst="rect">
            <a:avLst/>
          </a:prstGeom>
          <a:noFill/>
        </p:spPr>
        <p:txBody>
          <a:bodyPr wrap="square" rtlCol="0">
            <a:spAutoFit/>
          </a:bodyPr>
          <a:lstStyle/>
          <a:p>
            <a:endParaRPr lang="en-US" dirty="0"/>
          </a:p>
        </p:txBody>
      </p:sp>
      <p:pic>
        <p:nvPicPr>
          <p:cNvPr id="7170" name="Picture 2"/>
          <p:cNvPicPr>
            <a:picLocks noChangeAspect="1" noChangeArrowheads="1"/>
          </p:cNvPicPr>
          <p:nvPr/>
        </p:nvPicPr>
        <p:blipFill>
          <a:blip r:embed="rId3" cstate="print"/>
          <a:srcRect l="1000" t="903" r="4000" b="5235"/>
          <a:stretch>
            <a:fillRect/>
          </a:stretch>
        </p:blipFill>
        <p:spPr bwMode="auto">
          <a:xfrm>
            <a:off x="3276600" y="1295400"/>
            <a:ext cx="5867400" cy="4495800"/>
          </a:xfrm>
          <a:prstGeom prst="rect">
            <a:avLst/>
          </a:prstGeom>
          <a:noFill/>
          <a:ln w="9525">
            <a:noFill/>
            <a:miter lim="800000"/>
            <a:headEnd/>
            <a:tailEnd/>
          </a:ln>
          <a:effectLst/>
        </p:spPr>
      </p:pic>
      <p:sp>
        <p:nvSpPr>
          <p:cNvPr id="8" name="Rounded Rectangle 7"/>
          <p:cNvSpPr/>
          <p:nvPr/>
        </p:nvSpPr>
        <p:spPr>
          <a:xfrm>
            <a:off x="2819400" y="5867400"/>
            <a:ext cx="601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are biogeochemical cycles? What is the carbon cycle?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to="" calcmode="lin" valueType="num">
                                      <p:cBhvr>
                                        <p:cTn id="12" dur="1" fill="hold"/>
                                        <p:tgtEl>
                                          <p:spTgt spid="717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Concept of Scale in Biology</a:t>
            </a:r>
            <a:endParaRPr lang="en-US" dirty="0"/>
          </a:p>
        </p:txBody>
      </p:sp>
      <p:sp>
        <p:nvSpPr>
          <p:cNvPr id="3" name="Text Placeholder 2"/>
          <p:cNvSpPr>
            <a:spLocks noGrp="1"/>
          </p:cNvSpPr>
          <p:nvPr>
            <p:ph type="body" idx="1"/>
          </p:nvPr>
        </p:nvSpPr>
        <p:spPr>
          <a:xfrm>
            <a:off x="457200" y="5410200"/>
            <a:ext cx="4040188" cy="1447800"/>
          </a:xfrm>
        </p:spPr>
        <p:txBody>
          <a:bodyPr>
            <a:normAutofit lnSpcReduction="10000"/>
          </a:bodyPr>
          <a:lstStyle/>
          <a:p>
            <a:r>
              <a:rPr lang="en-US" dirty="0" smtClean="0"/>
              <a:t>We used the concept of scale to group organisms by their similarities with the </a:t>
            </a:r>
            <a:r>
              <a:rPr lang="en-US" b="1" dirty="0" smtClean="0"/>
              <a:t>taxonomic rankings</a:t>
            </a:r>
            <a:endParaRPr lang="en-US" b="1" dirty="0"/>
          </a:p>
        </p:txBody>
      </p:sp>
      <p:sp>
        <p:nvSpPr>
          <p:cNvPr id="5" name="Text Placeholder 4"/>
          <p:cNvSpPr>
            <a:spLocks noGrp="1"/>
          </p:cNvSpPr>
          <p:nvPr>
            <p:ph type="body" sz="half" idx="3"/>
          </p:nvPr>
        </p:nvSpPr>
        <p:spPr>
          <a:xfrm>
            <a:off x="4648201" y="5410200"/>
            <a:ext cx="4191000" cy="1447800"/>
          </a:xfrm>
        </p:spPr>
        <p:txBody>
          <a:bodyPr>
            <a:normAutofit fontScale="77500" lnSpcReduction="20000"/>
          </a:bodyPr>
          <a:lstStyle/>
          <a:p>
            <a:r>
              <a:rPr lang="en-US" dirty="0" smtClean="0"/>
              <a:t>In Biology, we also use the concept of scale to organize the amount of matter or life being studied at once.  This called the Levels of Organization.  </a:t>
            </a:r>
            <a:endParaRPr lang="en-US" dirty="0"/>
          </a:p>
        </p:txBody>
      </p:sp>
      <p:pic>
        <p:nvPicPr>
          <p:cNvPr id="7" name="Content Placeholder 6" descr="25-07-HierarchicalClass-L.jpg"/>
          <p:cNvPicPr>
            <a:picLocks noGrp="1" noChangeAspect="1"/>
          </p:cNvPicPr>
          <p:nvPr>
            <p:ph sz="quarter" idx="2"/>
          </p:nvPr>
        </p:nvPicPr>
        <p:blipFill>
          <a:blip r:embed="rId3" cstate="print"/>
          <a:stretch>
            <a:fillRect/>
          </a:stretch>
        </p:blipFill>
        <p:spPr>
          <a:xfrm>
            <a:off x="228600" y="762000"/>
            <a:ext cx="4038600" cy="4518841"/>
          </a:xfrm>
        </p:spPr>
      </p:pic>
      <p:pic>
        <p:nvPicPr>
          <p:cNvPr id="10" name="Content Placeholder 9" descr="els_le2.jpg"/>
          <p:cNvPicPr>
            <a:picLocks noGrp="1" noChangeAspect="1"/>
          </p:cNvPicPr>
          <p:nvPr>
            <p:ph sz="quarter" idx="4"/>
          </p:nvPr>
        </p:nvPicPr>
        <p:blipFill>
          <a:blip r:embed="rId4" cstate="print"/>
          <a:srcRect l="5115" t="10429" r="6577" b="7710"/>
          <a:stretch>
            <a:fillRect/>
          </a:stretch>
        </p:blipFill>
        <p:spPr>
          <a:xfrm>
            <a:off x="4495800" y="762000"/>
            <a:ext cx="4648200" cy="46243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 to="" calcmode="lin" valueType="num">
                                      <p:cBhvr>
                                        <p:cTn id="22" dur="1" fill="hold"/>
                                        <p:tgtEl>
                                          <p:spTgt spid="5">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to="" calcmode="lin" valueType="num">
                                      <p:cBhvr>
                                        <p:cTn id="27" dur="1" fill="hold"/>
                                        <p:tgtEl>
                                          <p:spTgt spid="5">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603" t="12281" r="2204" b="7018"/>
          <a:stretch>
            <a:fillRect/>
          </a:stretch>
        </p:blipFill>
        <p:spPr bwMode="auto">
          <a:xfrm>
            <a:off x="2438400" y="1905000"/>
            <a:ext cx="6705600" cy="49530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762000"/>
          </a:xfrm>
        </p:spPr>
        <p:txBody>
          <a:bodyPr>
            <a:normAutofit fontScale="90000"/>
          </a:bodyPr>
          <a:lstStyle/>
          <a:p>
            <a:r>
              <a:rPr lang="en-US" dirty="0" smtClean="0"/>
              <a:t>Levels of Organization in Ecology</a:t>
            </a:r>
            <a:endParaRPr lang="en-US" dirty="0"/>
          </a:p>
        </p:txBody>
      </p:sp>
      <p:sp>
        <p:nvSpPr>
          <p:cNvPr id="3" name="TextBox 2"/>
          <p:cNvSpPr txBox="1"/>
          <p:nvPr/>
        </p:nvSpPr>
        <p:spPr>
          <a:xfrm>
            <a:off x="381000" y="609600"/>
            <a:ext cx="8610600" cy="1754326"/>
          </a:xfrm>
          <a:prstGeom prst="rect">
            <a:avLst/>
          </a:prstGeom>
          <a:noFill/>
        </p:spPr>
        <p:txBody>
          <a:bodyPr wrap="square" rtlCol="0">
            <a:spAutoFit/>
          </a:bodyPr>
          <a:lstStyle/>
          <a:p>
            <a:r>
              <a:rPr lang="en-US" b="1" dirty="0" smtClean="0"/>
              <a:t> I like to think of </a:t>
            </a:r>
            <a:r>
              <a:rPr lang="en-US" b="1" dirty="0" smtClean="0">
                <a:solidFill>
                  <a:srgbClr val="FF0000"/>
                </a:solidFill>
              </a:rPr>
              <a:t>Ecology as the BIG PICTURE of Biology</a:t>
            </a:r>
            <a:r>
              <a:rPr lang="en-US" b="1" dirty="0" smtClean="0"/>
              <a:t>.  How organism fit into nature.  Ecology deals with the Big Picture of the levels of organization in biology by starting in the middle with individual organisms, then enlarges its view to populations, then expands again to communities then to biomes and ecosystems,  and finally to the largest scale that we talk about in biology the entire biosphere.</a:t>
            </a:r>
            <a:endParaRPr lang="en-US" b="1" dirty="0"/>
          </a:p>
        </p:txBody>
      </p:sp>
      <p:sp>
        <p:nvSpPr>
          <p:cNvPr id="4" name="TextBox 3"/>
          <p:cNvSpPr txBox="1"/>
          <p:nvPr/>
        </p:nvSpPr>
        <p:spPr>
          <a:xfrm>
            <a:off x="0" y="2743200"/>
            <a:ext cx="3352800" cy="2646878"/>
          </a:xfrm>
          <a:prstGeom prst="rect">
            <a:avLst/>
          </a:prstGeom>
          <a:noFill/>
        </p:spPr>
        <p:txBody>
          <a:bodyPr wrap="square" rtlCol="0">
            <a:spAutoFit/>
          </a:bodyPr>
          <a:lstStyle/>
          <a:p>
            <a:r>
              <a:rPr lang="en-US" sz="2000" b="1" dirty="0" smtClean="0"/>
              <a:t>From </a:t>
            </a:r>
            <a:r>
              <a:rPr lang="en-US" sz="2000" b="1" dirty="0" smtClean="0">
                <a:solidFill>
                  <a:srgbClr val="FF0000"/>
                </a:solidFill>
              </a:rPr>
              <a:t>largest to smallest</a:t>
            </a:r>
            <a:r>
              <a:rPr lang="en-US" sz="2000" dirty="0" smtClean="0"/>
              <a:t/>
            </a:r>
            <a:br>
              <a:rPr lang="en-US" sz="2000" dirty="0" smtClean="0"/>
            </a:br>
            <a:endParaRPr lang="en-US" sz="2000" dirty="0" smtClean="0"/>
          </a:p>
          <a:p>
            <a:r>
              <a:rPr lang="en-US" b="1" dirty="0" smtClean="0"/>
              <a:t>Biosphere </a:t>
            </a:r>
          </a:p>
          <a:p>
            <a:r>
              <a:rPr lang="en-US" b="1" dirty="0" smtClean="0"/>
              <a:t>Ecosystems </a:t>
            </a:r>
          </a:p>
          <a:p>
            <a:pPr lvl="1"/>
            <a:r>
              <a:rPr lang="en-US" b="1" dirty="0" smtClean="0"/>
              <a:t>Biomes</a:t>
            </a:r>
          </a:p>
          <a:p>
            <a:r>
              <a:rPr lang="en-US" b="1" dirty="0" smtClean="0"/>
              <a:t>Communities </a:t>
            </a:r>
          </a:p>
          <a:p>
            <a:r>
              <a:rPr lang="en-US" b="1" dirty="0" smtClean="0"/>
              <a:t>Populations </a:t>
            </a:r>
          </a:p>
          <a:p>
            <a:r>
              <a:rPr lang="en-US" b="1" dirty="0" smtClean="0"/>
              <a:t>Individual Organism</a:t>
            </a:r>
          </a:p>
          <a:p>
            <a:endParaRPr lang="en-US" dirty="0"/>
          </a:p>
        </p:txBody>
      </p:sp>
      <p:sp>
        <p:nvSpPr>
          <p:cNvPr id="6" name="Rounded Rectangle 5"/>
          <p:cNvSpPr/>
          <p:nvPr/>
        </p:nvSpPr>
        <p:spPr>
          <a:xfrm>
            <a:off x="76200" y="5410200"/>
            <a:ext cx="2286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Discuss the levels of organization in ecology.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Emergent Properties </a:t>
            </a:r>
            <a:endParaRPr lang="en-US" dirty="0"/>
          </a:p>
        </p:txBody>
      </p:sp>
      <p:sp>
        <p:nvSpPr>
          <p:cNvPr id="3" name="TextBox 2"/>
          <p:cNvSpPr txBox="1"/>
          <p:nvPr/>
        </p:nvSpPr>
        <p:spPr>
          <a:xfrm>
            <a:off x="457200" y="914400"/>
            <a:ext cx="8229600" cy="923330"/>
          </a:xfrm>
          <a:prstGeom prst="rect">
            <a:avLst/>
          </a:prstGeom>
          <a:noFill/>
        </p:spPr>
        <p:txBody>
          <a:bodyPr wrap="square" rtlCol="0">
            <a:spAutoFit/>
          </a:bodyPr>
          <a:lstStyle/>
          <a:p>
            <a:r>
              <a:rPr lang="en-US" b="1" dirty="0" smtClean="0">
                <a:solidFill>
                  <a:srgbClr val="FF0000"/>
                </a:solidFill>
              </a:rPr>
              <a:t>When a property (or trait) at one level of organization becomes a completely new trait as you change level of scale, the new property is called an emergent property.  </a:t>
            </a:r>
            <a:endParaRPr lang="en-US" b="1" dirty="0">
              <a:solidFill>
                <a:srgbClr val="FF0000"/>
              </a:solidFill>
            </a:endParaRPr>
          </a:p>
        </p:txBody>
      </p:sp>
      <p:sp>
        <p:nvSpPr>
          <p:cNvPr id="4" name="TextBox 3"/>
          <p:cNvSpPr txBox="1"/>
          <p:nvPr/>
        </p:nvSpPr>
        <p:spPr>
          <a:xfrm>
            <a:off x="457200" y="1828800"/>
            <a:ext cx="3200400" cy="523220"/>
          </a:xfrm>
          <a:prstGeom prst="rect">
            <a:avLst/>
          </a:prstGeom>
          <a:noFill/>
        </p:spPr>
        <p:txBody>
          <a:bodyPr wrap="square" rtlCol="0">
            <a:spAutoFit/>
          </a:bodyPr>
          <a:lstStyle/>
          <a:p>
            <a:r>
              <a:rPr lang="en-US" sz="2800" b="1" dirty="0" smtClean="0"/>
              <a:t>Example:  Water</a:t>
            </a:r>
            <a:endParaRPr lang="en-US" sz="2800" b="1" dirty="0"/>
          </a:p>
        </p:txBody>
      </p:sp>
      <p:sp>
        <p:nvSpPr>
          <p:cNvPr id="5" name="TextBox 4"/>
          <p:cNvSpPr txBox="1"/>
          <p:nvPr/>
        </p:nvSpPr>
        <p:spPr>
          <a:xfrm>
            <a:off x="381000" y="2286000"/>
            <a:ext cx="8534400" cy="369332"/>
          </a:xfrm>
          <a:prstGeom prst="rect">
            <a:avLst/>
          </a:prstGeom>
          <a:noFill/>
        </p:spPr>
        <p:txBody>
          <a:bodyPr wrap="square" rtlCol="0">
            <a:spAutoFit/>
          </a:bodyPr>
          <a:lstStyle/>
          <a:p>
            <a:r>
              <a:rPr lang="en-US" b="1" dirty="0" smtClean="0"/>
              <a:t>Water, (H</a:t>
            </a:r>
            <a:r>
              <a:rPr lang="en-US" b="1" baseline="-25000" dirty="0" smtClean="0"/>
              <a:t>2</a:t>
            </a:r>
            <a:r>
              <a:rPr lang="en-US" b="1" dirty="0" smtClean="0"/>
              <a:t>O) is made when 2 hydrogen atoms bond with an oxygen atom.  </a:t>
            </a:r>
            <a:endParaRPr lang="en-US" b="1" dirty="0"/>
          </a:p>
        </p:txBody>
      </p:sp>
      <p:pic>
        <p:nvPicPr>
          <p:cNvPr id="7" name="Picture 6" descr="water.gif"/>
          <p:cNvPicPr>
            <a:picLocks noChangeAspect="1"/>
          </p:cNvPicPr>
          <p:nvPr/>
        </p:nvPicPr>
        <p:blipFill>
          <a:blip r:embed="rId3" cstate="print"/>
          <a:stretch>
            <a:fillRect/>
          </a:stretch>
        </p:blipFill>
        <p:spPr>
          <a:xfrm>
            <a:off x="6019800" y="2667000"/>
            <a:ext cx="2886075" cy="2924175"/>
          </a:xfrm>
          <a:prstGeom prst="rect">
            <a:avLst/>
          </a:prstGeom>
        </p:spPr>
      </p:pic>
      <p:sp>
        <p:nvSpPr>
          <p:cNvPr id="8" name="TextBox 7"/>
          <p:cNvSpPr txBox="1"/>
          <p:nvPr/>
        </p:nvSpPr>
        <p:spPr>
          <a:xfrm>
            <a:off x="2819400" y="2743200"/>
            <a:ext cx="3200400" cy="2308324"/>
          </a:xfrm>
          <a:prstGeom prst="rect">
            <a:avLst/>
          </a:prstGeom>
          <a:noFill/>
        </p:spPr>
        <p:txBody>
          <a:bodyPr wrap="square" rtlCol="0">
            <a:spAutoFit/>
          </a:bodyPr>
          <a:lstStyle/>
          <a:p>
            <a:r>
              <a:rPr lang="en-US" b="1" dirty="0" smtClean="0"/>
              <a:t>The molecule H</a:t>
            </a:r>
            <a:r>
              <a:rPr lang="en-US" b="1" baseline="-25000" dirty="0" smtClean="0"/>
              <a:t>2</a:t>
            </a:r>
            <a:r>
              <a:rPr lang="en-US" b="1" dirty="0" smtClean="0"/>
              <a:t>O has completely different properties than either hydrogen or oxygen</a:t>
            </a:r>
            <a:r>
              <a:rPr lang="en-US" dirty="0" smtClean="0"/>
              <a:t> .  </a:t>
            </a:r>
            <a:r>
              <a:rPr lang="en-US" b="1" dirty="0" smtClean="0"/>
              <a:t>The properties of water emerge by changing the level of scale from atoms to molecules.</a:t>
            </a:r>
            <a:endParaRPr lang="en-US" b="1" dirty="0"/>
          </a:p>
        </p:txBody>
      </p:sp>
      <p:pic>
        <p:nvPicPr>
          <p:cNvPr id="2050" name="Picture 2"/>
          <p:cNvPicPr>
            <a:picLocks noChangeAspect="1" noChangeArrowheads="1"/>
          </p:cNvPicPr>
          <p:nvPr/>
        </p:nvPicPr>
        <p:blipFill>
          <a:blip r:embed="rId4" cstate="print"/>
          <a:srcRect/>
          <a:stretch>
            <a:fillRect/>
          </a:stretch>
        </p:blipFill>
        <p:spPr bwMode="auto">
          <a:xfrm>
            <a:off x="152400" y="2743200"/>
            <a:ext cx="2564946" cy="2971800"/>
          </a:xfrm>
          <a:prstGeom prst="rect">
            <a:avLst/>
          </a:prstGeom>
          <a:noFill/>
          <a:ln w="9525">
            <a:noFill/>
            <a:miter lim="800000"/>
            <a:headEnd/>
            <a:tailEnd/>
          </a:ln>
          <a:effectLst/>
        </p:spPr>
      </p:pic>
      <p:sp>
        <p:nvSpPr>
          <p:cNvPr id="11" name="TextBox 10"/>
          <p:cNvSpPr txBox="1"/>
          <p:nvPr/>
        </p:nvSpPr>
        <p:spPr>
          <a:xfrm>
            <a:off x="4495800" y="5830669"/>
            <a:ext cx="4495800" cy="646331"/>
          </a:xfrm>
          <a:prstGeom prst="rect">
            <a:avLst/>
          </a:prstGeom>
          <a:noFill/>
        </p:spPr>
        <p:txBody>
          <a:bodyPr wrap="square" rtlCol="0">
            <a:spAutoFit/>
          </a:bodyPr>
          <a:lstStyle/>
          <a:p>
            <a:r>
              <a:rPr lang="en-US" sz="1200" b="1" dirty="0" smtClean="0"/>
              <a:t>Note that emergent properties are an important part of applying and understanding the concept of scale in science, and therefore understanding science.</a:t>
            </a:r>
            <a:endParaRPr lang="en-US" dirty="0"/>
          </a:p>
        </p:txBody>
      </p:sp>
      <p:sp>
        <p:nvSpPr>
          <p:cNvPr id="10" name="Rounded Rectangle 9"/>
          <p:cNvSpPr/>
          <p:nvPr/>
        </p:nvSpPr>
        <p:spPr>
          <a:xfrm>
            <a:off x="228600" y="5867400"/>
            <a:ext cx="3810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are emergent properties?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to="" calcmode="lin" valueType="num">
                                      <p:cBhvr>
                                        <p:cTn id="17" dur="1" fill="hold"/>
                                        <p:tgtEl>
                                          <p:spTgt spid="205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1"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normAutofit fontScale="90000"/>
          </a:bodyPr>
          <a:lstStyle/>
          <a:p>
            <a:r>
              <a:rPr lang="en-US" dirty="0" smtClean="0"/>
              <a:t>Details of the Levels of Organization in Ecology</a:t>
            </a:r>
            <a:endParaRPr lang="en-US" dirty="0"/>
          </a:p>
        </p:txBody>
      </p:sp>
      <p:sp>
        <p:nvSpPr>
          <p:cNvPr id="3" name="TextBox 2"/>
          <p:cNvSpPr txBox="1"/>
          <p:nvPr/>
        </p:nvSpPr>
        <p:spPr>
          <a:xfrm>
            <a:off x="457200" y="1219200"/>
            <a:ext cx="5562600" cy="461665"/>
          </a:xfrm>
          <a:prstGeom prst="rect">
            <a:avLst/>
          </a:prstGeom>
          <a:noFill/>
        </p:spPr>
        <p:txBody>
          <a:bodyPr wrap="square" rtlCol="0">
            <a:spAutoFit/>
          </a:bodyPr>
          <a:lstStyle/>
          <a:p>
            <a:r>
              <a:rPr lang="en-US" sz="2400" b="1" dirty="0" smtClean="0"/>
              <a:t>1.  </a:t>
            </a:r>
            <a:r>
              <a:rPr lang="en-US" sz="2400" b="1" dirty="0" smtClean="0">
                <a:solidFill>
                  <a:srgbClr val="FF0000"/>
                </a:solidFill>
              </a:rPr>
              <a:t>Individual Organisms</a:t>
            </a:r>
          </a:p>
        </p:txBody>
      </p:sp>
      <p:sp>
        <p:nvSpPr>
          <p:cNvPr id="4" name="TextBox 3"/>
          <p:cNvSpPr txBox="1"/>
          <p:nvPr/>
        </p:nvSpPr>
        <p:spPr>
          <a:xfrm>
            <a:off x="457200" y="1563469"/>
            <a:ext cx="8001000" cy="646331"/>
          </a:xfrm>
          <a:prstGeom prst="rect">
            <a:avLst/>
          </a:prstGeom>
          <a:noFill/>
        </p:spPr>
        <p:txBody>
          <a:bodyPr wrap="square" rtlCol="0">
            <a:spAutoFit/>
          </a:bodyPr>
          <a:lstStyle/>
          <a:p>
            <a:r>
              <a:rPr lang="en-US" b="1" dirty="0" smtClean="0">
                <a:solidFill>
                  <a:srgbClr val="FF0000"/>
                </a:solidFill>
              </a:rPr>
              <a:t>An individual organism possesses all the characteristics of life; a living thing. </a:t>
            </a:r>
            <a:endParaRPr lang="en-US" b="1" dirty="0">
              <a:solidFill>
                <a:srgbClr val="FF0000"/>
              </a:solidFill>
            </a:endParaRPr>
          </a:p>
        </p:txBody>
      </p:sp>
      <p:sp>
        <p:nvSpPr>
          <p:cNvPr id="5" name="TextBox 4"/>
          <p:cNvSpPr txBox="1"/>
          <p:nvPr/>
        </p:nvSpPr>
        <p:spPr>
          <a:xfrm>
            <a:off x="457200" y="2133600"/>
            <a:ext cx="8229600" cy="646331"/>
          </a:xfrm>
          <a:prstGeom prst="rect">
            <a:avLst/>
          </a:prstGeom>
          <a:noFill/>
        </p:spPr>
        <p:txBody>
          <a:bodyPr wrap="square" rtlCol="0">
            <a:spAutoFit/>
          </a:bodyPr>
          <a:lstStyle/>
          <a:p>
            <a:r>
              <a:rPr lang="en-US" b="1" dirty="0" smtClean="0"/>
              <a:t>Example: a zebra.  There are different types or species of zebras; we are referring to </a:t>
            </a:r>
            <a:r>
              <a:rPr lang="en-US" b="1" i="1" dirty="0" err="1" smtClean="0"/>
              <a:t>Equus</a:t>
            </a:r>
            <a:r>
              <a:rPr lang="en-US" b="1" i="1" dirty="0" smtClean="0"/>
              <a:t> </a:t>
            </a:r>
            <a:r>
              <a:rPr lang="en-US" b="1" i="1" dirty="0" err="1" smtClean="0"/>
              <a:t>quagga</a:t>
            </a:r>
            <a:r>
              <a:rPr lang="en-US" b="1" dirty="0" smtClean="0"/>
              <a:t> or the plains zebra. </a:t>
            </a:r>
            <a:endParaRPr lang="en-US" b="1" dirty="0"/>
          </a:p>
        </p:txBody>
      </p:sp>
      <p:pic>
        <p:nvPicPr>
          <p:cNvPr id="3074" name="Picture 2"/>
          <p:cNvPicPr>
            <a:picLocks noChangeAspect="1" noChangeArrowheads="1"/>
          </p:cNvPicPr>
          <p:nvPr/>
        </p:nvPicPr>
        <p:blipFill>
          <a:blip r:embed="rId3" cstate="print"/>
          <a:srcRect l="990" t="17822" b="6931"/>
          <a:stretch>
            <a:fillRect/>
          </a:stretch>
        </p:blipFill>
        <p:spPr bwMode="auto">
          <a:xfrm>
            <a:off x="4114800" y="2743200"/>
            <a:ext cx="4993105" cy="3794760"/>
          </a:xfrm>
          <a:prstGeom prst="rect">
            <a:avLst/>
          </a:prstGeom>
          <a:noFill/>
          <a:ln w="9525">
            <a:noFill/>
            <a:miter lim="800000"/>
            <a:headEnd/>
            <a:tailEnd/>
          </a:ln>
          <a:effectLst/>
        </p:spPr>
      </p:pic>
      <p:sp>
        <p:nvSpPr>
          <p:cNvPr id="8" name="TextBox 7"/>
          <p:cNvSpPr txBox="1"/>
          <p:nvPr/>
        </p:nvSpPr>
        <p:spPr>
          <a:xfrm>
            <a:off x="457200" y="2743200"/>
            <a:ext cx="3886200" cy="2585323"/>
          </a:xfrm>
          <a:prstGeom prst="rect">
            <a:avLst/>
          </a:prstGeom>
          <a:noFill/>
        </p:spPr>
        <p:txBody>
          <a:bodyPr wrap="square" rtlCol="0">
            <a:spAutoFit/>
          </a:bodyPr>
          <a:lstStyle/>
          <a:p>
            <a:r>
              <a:rPr lang="en-US" dirty="0" smtClean="0"/>
              <a:t>We can study a single </a:t>
            </a:r>
            <a:r>
              <a:rPr lang="en-US" i="1" dirty="0" err="1" smtClean="0"/>
              <a:t>Equus</a:t>
            </a:r>
            <a:r>
              <a:rPr lang="en-US" i="1" dirty="0" smtClean="0"/>
              <a:t> </a:t>
            </a:r>
            <a:r>
              <a:rPr lang="en-US" i="1" dirty="0" err="1" smtClean="0"/>
              <a:t>quagga</a:t>
            </a:r>
            <a:r>
              <a:rPr lang="en-US" dirty="0" smtClean="0"/>
              <a:t> but to understand the zebra we must also study the interactions and interdependence it has with other </a:t>
            </a:r>
            <a:r>
              <a:rPr lang="en-US" i="1" dirty="0" err="1" smtClean="0"/>
              <a:t>Equus</a:t>
            </a:r>
            <a:r>
              <a:rPr lang="en-US" i="1" dirty="0" smtClean="0"/>
              <a:t> </a:t>
            </a:r>
            <a:r>
              <a:rPr lang="en-US" i="1" dirty="0" err="1" smtClean="0"/>
              <a:t>quagga</a:t>
            </a:r>
            <a:r>
              <a:rPr lang="en-US" dirty="0" smtClean="0"/>
              <a:t>  </a:t>
            </a:r>
          </a:p>
          <a:p>
            <a:pPr>
              <a:buFont typeface="Arial" pitchFamily="34" charset="0"/>
              <a:buChar char="•"/>
            </a:pPr>
            <a:r>
              <a:rPr lang="en-US" dirty="0" smtClean="0"/>
              <a:t> Mating  </a:t>
            </a:r>
          </a:p>
          <a:p>
            <a:pPr>
              <a:buFont typeface="Arial" pitchFamily="34" charset="0"/>
              <a:buChar char="•"/>
            </a:pPr>
            <a:r>
              <a:rPr lang="en-US" dirty="0" smtClean="0"/>
              <a:t> Herd protection  </a:t>
            </a:r>
          </a:p>
          <a:p>
            <a:pPr>
              <a:buFont typeface="Arial" pitchFamily="34" charset="0"/>
              <a:buChar char="•"/>
            </a:pPr>
            <a:r>
              <a:rPr lang="en-US" dirty="0" smtClean="0"/>
              <a:t> Coloration</a:t>
            </a:r>
            <a:endParaRPr lang="en-US" dirty="0"/>
          </a:p>
        </p:txBody>
      </p:sp>
      <p:sp>
        <p:nvSpPr>
          <p:cNvPr id="9" name="TextBox 8"/>
          <p:cNvSpPr txBox="1"/>
          <p:nvPr/>
        </p:nvSpPr>
        <p:spPr>
          <a:xfrm>
            <a:off x="457200" y="5257800"/>
            <a:ext cx="3962400" cy="923330"/>
          </a:xfrm>
          <a:prstGeom prst="rect">
            <a:avLst/>
          </a:prstGeom>
          <a:noFill/>
        </p:spPr>
        <p:txBody>
          <a:bodyPr wrap="square" rtlCol="0">
            <a:spAutoFit/>
          </a:bodyPr>
          <a:lstStyle/>
          <a:p>
            <a:r>
              <a:rPr lang="en-US" dirty="0" smtClean="0"/>
              <a:t>What is the most obvious characteristic or physical property of a zebra?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dissolv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382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762000"/>
            <a:ext cx="5562600" cy="461665"/>
          </a:xfrm>
          <a:prstGeom prst="rect">
            <a:avLst/>
          </a:prstGeom>
          <a:noFill/>
        </p:spPr>
        <p:txBody>
          <a:bodyPr wrap="square" rtlCol="0">
            <a:spAutoFit/>
          </a:bodyPr>
          <a:lstStyle/>
          <a:p>
            <a:r>
              <a:rPr lang="en-US" sz="2400" b="1" dirty="0" smtClean="0"/>
              <a:t>2.  Population</a:t>
            </a:r>
          </a:p>
        </p:txBody>
      </p:sp>
      <p:sp>
        <p:nvSpPr>
          <p:cNvPr id="4" name="TextBox 3"/>
          <p:cNvSpPr txBox="1"/>
          <p:nvPr/>
        </p:nvSpPr>
        <p:spPr>
          <a:xfrm>
            <a:off x="152400" y="1182469"/>
            <a:ext cx="8839200" cy="646331"/>
          </a:xfrm>
          <a:prstGeom prst="rect">
            <a:avLst/>
          </a:prstGeom>
          <a:noFill/>
        </p:spPr>
        <p:txBody>
          <a:bodyPr wrap="square" rtlCol="0">
            <a:spAutoFit/>
          </a:bodyPr>
          <a:lstStyle/>
          <a:p>
            <a:r>
              <a:rPr lang="en-US" b="1" dirty="0" smtClean="0">
                <a:solidFill>
                  <a:srgbClr val="FF0000"/>
                </a:solidFill>
              </a:rPr>
              <a:t>Population: a group of organisms of one species that interbreed and live in the same place at the same time.</a:t>
            </a:r>
            <a:r>
              <a:rPr lang="en-US" b="1" dirty="0" smtClean="0"/>
              <a:t> </a:t>
            </a:r>
            <a:endParaRPr lang="en-US" b="1" dirty="0"/>
          </a:p>
        </p:txBody>
      </p:sp>
      <p:sp>
        <p:nvSpPr>
          <p:cNvPr id="5" name="TextBox 4"/>
          <p:cNvSpPr txBox="1"/>
          <p:nvPr/>
        </p:nvSpPr>
        <p:spPr>
          <a:xfrm>
            <a:off x="4343400" y="1752600"/>
            <a:ext cx="4419600" cy="369332"/>
          </a:xfrm>
          <a:prstGeom prst="rect">
            <a:avLst/>
          </a:prstGeom>
          <a:noFill/>
        </p:spPr>
        <p:txBody>
          <a:bodyPr wrap="square" rtlCol="0">
            <a:spAutoFit/>
          </a:bodyPr>
          <a:lstStyle/>
          <a:p>
            <a:r>
              <a:rPr lang="en-US" dirty="0" smtClean="0"/>
              <a:t>Example: a herd of </a:t>
            </a:r>
            <a:r>
              <a:rPr lang="en-US" i="1" dirty="0" err="1" smtClean="0"/>
              <a:t>Equus</a:t>
            </a:r>
            <a:r>
              <a:rPr lang="en-US" i="1" dirty="0" smtClean="0"/>
              <a:t> </a:t>
            </a:r>
            <a:r>
              <a:rPr lang="en-US" i="1" dirty="0" err="1" smtClean="0"/>
              <a:t>quagga</a:t>
            </a:r>
            <a:endParaRPr lang="en-US" dirty="0" smtClean="0"/>
          </a:p>
        </p:txBody>
      </p:sp>
      <p:pic>
        <p:nvPicPr>
          <p:cNvPr id="4098" name="Picture 2"/>
          <p:cNvPicPr>
            <a:picLocks noChangeAspect="1" noChangeArrowheads="1"/>
          </p:cNvPicPr>
          <p:nvPr/>
        </p:nvPicPr>
        <p:blipFill>
          <a:blip r:embed="rId3" cstate="print"/>
          <a:srcRect l="6045" t="13978" r="7305" b="14337"/>
          <a:stretch>
            <a:fillRect/>
          </a:stretch>
        </p:blipFill>
        <p:spPr bwMode="auto">
          <a:xfrm>
            <a:off x="4343400" y="2133600"/>
            <a:ext cx="4646814" cy="2971800"/>
          </a:xfrm>
          <a:prstGeom prst="rect">
            <a:avLst/>
          </a:prstGeom>
          <a:noFill/>
          <a:ln w="9525">
            <a:noFill/>
            <a:miter lim="800000"/>
            <a:headEnd/>
            <a:tailEnd/>
          </a:ln>
          <a:effectLst/>
        </p:spPr>
      </p:pic>
      <p:sp>
        <p:nvSpPr>
          <p:cNvPr id="9" name="TextBox 8"/>
          <p:cNvSpPr txBox="1"/>
          <p:nvPr/>
        </p:nvSpPr>
        <p:spPr>
          <a:xfrm>
            <a:off x="228600" y="1828800"/>
            <a:ext cx="3733800" cy="2862322"/>
          </a:xfrm>
          <a:prstGeom prst="rect">
            <a:avLst/>
          </a:prstGeom>
          <a:noFill/>
        </p:spPr>
        <p:txBody>
          <a:bodyPr wrap="square" rtlCol="0">
            <a:spAutoFit/>
          </a:bodyPr>
          <a:lstStyle/>
          <a:p>
            <a:r>
              <a:rPr lang="en-US" dirty="0" smtClean="0"/>
              <a:t>Members of one population are diverse due to slight DNA mutations  This diversity means that some members of the population are better suited to win that competition while other members are less fit for survival.</a:t>
            </a:r>
          </a:p>
          <a:p>
            <a:r>
              <a:rPr lang="en-US" dirty="0" smtClean="0"/>
              <a:t>We call this diversity variation.  </a:t>
            </a:r>
          </a:p>
          <a:p>
            <a:endParaRPr lang="en-US" dirty="0"/>
          </a:p>
        </p:txBody>
      </p:sp>
      <p:sp>
        <p:nvSpPr>
          <p:cNvPr id="10" name="TextBox 9"/>
          <p:cNvSpPr txBox="1"/>
          <p:nvPr/>
        </p:nvSpPr>
        <p:spPr>
          <a:xfrm>
            <a:off x="4267200" y="5257800"/>
            <a:ext cx="4572000" cy="1200329"/>
          </a:xfrm>
          <a:prstGeom prst="rect">
            <a:avLst/>
          </a:prstGeom>
          <a:noFill/>
        </p:spPr>
        <p:txBody>
          <a:bodyPr wrap="square" rtlCol="0">
            <a:spAutoFit/>
          </a:bodyPr>
          <a:lstStyle/>
          <a:p>
            <a:r>
              <a:rPr lang="en-US" dirty="0" smtClean="0"/>
              <a:t>Even though there is competition between members of a population, members of populations rely on each other for survival. </a:t>
            </a:r>
            <a:endParaRPr lang="en-US" dirty="0"/>
          </a:p>
        </p:txBody>
      </p:sp>
      <p:sp>
        <p:nvSpPr>
          <p:cNvPr id="13" name="TextBox 12"/>
          <p:cNvSpPr txBox="1"/>
          <p:nvPr/>
        </p:nvSpPr>
        <p:spPr>
          <a:xfrm>
            <a:off x="228600" y="4343400"/>
            <a:ext cx="3733800" cy="1754326"/>
          </a:xfrm>
          <a:prstGeom prst="rect">
            <a:avLst/>
          </a:prstGeom>
          <a:noFill/>
        </p:spPr>
        <p:txBody>
          <a:bodyPr wrap="square" rtlCol="0">
            <a:spAutoFit/>
          </a:bodyPr>
          <a:lstStyle/>
          <a:p>
            <a:r>
              <a:rPr lang="en-US" dirty="0" smtClean="0"/>
              <a:t>Members of populations compete with each other when resources are scarce.  So , as grass becomes scarce these zebras will struggle against each other for survival. </a:t>
            </a:r>
            <a:endParaRPr lang="en-US" dirty="0"/>
          </a:p>
        </p:txBody>
      </p:sp>
      <p:sp>
        <p:nvSpPr>
          <p:cNvPr id="11" name="Rounded Rectangle 10"/>
          <p:cNvSpPr/>
          <p:nvPr/>
        </p:nvSpPr>
        <p:spPr>
          <a:xfrm>
            <a:off x="228600" y="6172200"/>
            <a:ext cx="3810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Explain a biological population.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dissolve">
                                      <p:cBhvr>
                                        <p:cTn id="33" dur="500"/>
                                        <p:tgtEl>
                                          <p:spTgt spid="409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2000" fill="hold"/>
                                        <p:tgtEl>
                                          <p:spTgt spid="4098"/>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10" grpId="0"/>
      <p:bldP spid="13"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382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838200"/>
            <a:ext cx="5562600" cy="461665"/>
          </a:xfrm>
          <a:prstGeom prst="rect">
            <a:avLst/>
          </a:prstGeom>
          <a:noFill/>
        </p:spPr>
        <p:txBody>
          <a:bodyPr wrap="square" rtlCol="0">
            <a:spAutoFit/>
          </a:bodyPr>
          <a:lstStyle/>
          <a:p>
            <a:r>
              <a:rPr lang="en-US" sz="2400" b="1" dirty="0" smtClean="0"/>
              <a:t>2.  Population  (cont.)</a:t>
            </a:r>
          </a:p>
        </p:txBody>
      </p:sp>
      <p:sp>
        <p:nvSpPr>
          <p:cNvPr id="4" name="TextBox 3"/>
          <p:cNvSpPr txBox="1"/>
          <p:nvPr/>
        </p:nvSpPr>
        <p:spPr>
          <a:xfrm>
            <a:off x="152400" y="1295400"/>
            <a:ext cx="8686800" cy="369332"/>
          </a:xfrm>
          <a:prstGeom prst="rect">
            <a:avLst/>
          </a:prstGeom>
          <a:noFill/>
        </p:spPr>
        <p:txBody>
          <a:bodyPr wrap="square" rtlCol="0">
            <a:spAutoFit/>
          </a:bodyPr>
          <a:lstStyle/>
          <a:p>
            <a:r>
              <a:rPr lang="en-US" b="1" dirty="0" smtClean="0"/>
              <a:t>Earlier we discuss the most obvious characteristic of a zebra.</a:t>
            </a:r>
            <a:endParaRPr lang="en-US" b="1" dirty="0"/>
          </a:p>
        </p:txBody>
      </p:sp>
      <p:pic>
        <p:nvPicPr>
          <p:cNvPr id="5122" name="Picture 2"/>
          <p:cNvPicPr>
            <a:picLocks noChangeAspect="1" noChangeArrowheads="1"/>
          </p:cNvPicPr>
          <p:nvPr/>
        </p:nvPicPr>
        <p:blipFill>
          <a:blip r:embed="rId3" cstate="print"/>
          <a:srcRect t="8763" b="6014"/>
          <a:stretch>
            <a:fillRect/>
          </a:stretch>
        </p:blipFill>
        <p:spPr bwMode="auto">
          <a:xfrm>
            <a:off x="152400" y="1981200"/>
            <a:ext cx="4558788" cy="3733800"/>
          </a:xfrm>
          <a:prstGeom prst="rect">
            <a:avLst/>
          </a:prstGeom>
          <a:noFill/>
          <a:ln w="9525">
            <a:noFill/>
            <a:miter lim="800000"/>
            <a:headEnd/>
            <a:tailEnd/>
          </a:ln>
          <a:effectLst/>
        </p:spPr>
      </p:pic>
      <p:sp>
        <p:nvSpPr>
          <p:cNvPr id="7" name="TextBox 6"/>
          <p:cNvSpPr txBox="1"/>
          <p:nvPr/>
        </p:nvSpPr>
        <p:spPr>
          <a:xfrm>
            <a:off x="4953000" y="1905000"/>
            <a:ext cx="3962400" cy="923330"/>
          </a:xfrm>
          <a:prstGeom prst="rect">
            <a:avLst/>
          </a:prstGeom>
          <a:noFill/>
        </p:spPr>
        <p:txBody>
          <a:bodyPr wrap="square" rtlCol="0">
            <a:spAutoFit/>
          </a:bodyPr>
          <a:lstStyle/>
          <a:p>
            <a:r>
              <a:rPr lang="en-US" b="1" dirty="0" smtClean="0"/>
              <a:t>What do the stripes on a zebra become when you study a population of zebras?</a:t>
            </a:r>
            <a:endParaRPr lang="en-US" b="1" dirty="0"/>
          </a:p>
        </p:txBody>
      </p:sp>
      <p:sp>
        <p:nvSpPr>
          <p:cNvPr id="8" name="TextBox 7"/>
          <p:cNvSpPr txBox="1"/>
          <p:nvPr/>
        </p:nvSpPr>
        <p:spPr>
          <a:xfrm>
            <a:off x="4953000" y="2962870"/>
            <a:ext cx="4038600" cy="923330"/>
          </a:xfrm>
          <a:prstGeom prst="rect">
            <a:avLst/>
          </a:prstGeom>
          <a:noFill/>
        </p:spPr>
        <p:txBody>
          <a:bodyPr wrap="square" rtlCol="0">
            <a:spAutoFit/>
          </a:bodyPr>
          <a:lstStyle/>
          <a:p>
            <a:r>
              <a:rPr lang="en-US" b="1" dirty="0" smtClean="0"/>
              <a:t>An individual zebra has stripes a population of zebras have camouflage</a:t>
            </a:r>
            <a:r>
              <a:rPr lang="en-US" dirty="0" smtClean="0"/>
              <a:t>.</a:t>
            </a:r>
            <a:endParaRPr lang="en-US" dirty="0"/>
          </a:p>
        </p:txBody>
      </p:sp>
      <p:sp>
        <p:nvSpPr>
          <p:cNvPr id="9" name="TextBox 8"/>
          <p:cNvSpPr txBox="1"/>
          <p:nvPr/>
        </p:nvSpPr>
        <p:spPr>
          <a:xfrm>
            <a:off x="4953000" y="4038600"/>
            <a:ext cx="3962400" cy="1477328"/>
          </a:xfrm>
          <a:prstGeom prst="rect">
            <a:avLst/>
          </a:prstGeom>
          <a:noFill/>
        </p:spPr>
        <p:txBody>
          <a:bodyPr wrap="square" rtlCol="0">
            <a:spAutoFit/>
          </a:bodyPr>
          <a:lstStyle/>
          <a:p>
            <a:r>
              <a:rPr lang="en-US" b="1" dirty="0" smtClean="0">
                <a:solidFill>
                  <a:srgbClr val="FF0000"/>
                </a:solidFill>
              </a:rPr>
              <a:t>Stripes on individual zebras becoming camouflage in a population of zebras is an example of an emergent property.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dissolve">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382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838200"/>
            <a:ext cx="5562600" cy="461665"/>
          </a:xfrm>
          <a:prstGeom prst="rect">
            <a:avLst/>
          </a:prstGeom>
          <a:noFill/>
        </p:spPr>
        <p:txBody>
          <a:bodyPr wrap="square" rtlCol="0">
            <a:spAutoFit/>
          </a:bodyPr>
          <a:lstStyle/>
          <a:p>
            <a:r>
              <a:rPr lang="en-US" sz="2400" b="1" dirty="0" smtClean="0"/>
              <a:t>3.  </a:t>
            </a:r>
            <a:r>
              <a:rPr lang="en-US" sz="2400" b="1" dirty="0" smtClean="0">
                <a:solidFill>
                  <a:srgbClr val="FF0000"/>
                </a:solidFill>
              </a:rPr>
              <a:t>Community</a:t>
            </a:r>
          </a:p>
        </p:txBody>
      </p:sp>
      <p:sp>
        <p:nvSpPr>
          <p:cNvPr id="4" name="TextBox 3"/>
          <p:cNvSpPr txBox="1"/>
          <p:nvPr/>
        </p:nvSpPr>
        <p:spPr>
          <a:xfrm>
            <a:off x="228600" y="1295400"/>
            <a:ext cx="8763000" cy="923330"/>
          </a:xfrm>
          <a:prstGeom prst="rect">
            <a:avLst/>
          </a:prstGeom>
          <a:noFill/>
        </p:spPr>
        <p:txBody>
          <a:bodyPr wrap="square" rtlCol="0">
            <a:spAutoFit/>
          </a:bodyPr>
          <a:lstStyle/>
          <a:p>
            <a:r>
              <a:rPr lang="en-US" b="1" dirty="0" smtClean="0">
                <a:solidFill>
                  <a:srgbClr val="FF0000"/>
                </a:solidFill>
              </a:rPr>
              <a:t>Community is a collection of interacting populations.  We sometimes see the term  biocenosis (</a:t>
            </a:r>
            <a:r>
              <a:rPr lang="en-US" b="1" i="1" dirty="0" err="1" smtClean="0">
                <a:solidFill>
                  <a:srgbClr val="FF0000"/>
                </a:solidFill>
              </a:rPr>
              <a:t>biocoensis</a:t>
            </a:r>
            <a:r>
              <a:rPr lang="en-US" b="1" i="1" dirty="0" smtClean="0">
                <a:solidFill>
                  <a:srgbClr val="FF0000"/>
                </a:solidFill>
              </a:rPr>
              <a:t> </a:t>
            </a:r>
            <a:r>
              <a:rPr lang="en-US" b="1" dirty="0" smtClean="0">
                <a:solidFill>
                  <a:srgbClr val="FF0000"/>
                </a:solidFill>
              </a:rPr>
              <a:t>is an alternative spelling) used to describe a collection of interacting populations in nature</a:t>
            </a:r>
            <a:r>
              <a:rPr lang="en-US" dirty="0" smtClean="0">
                <a:solidFill>
                  <a:srgbClr val="FF0000"/>
                </a:solidFill>
              </a:rPr>
              <a:t>. </a:t>
            </a:r>
            <a:endParaRPr lang="en-US" dirty="0">
              <a:solidFill>
                <a:srgbClr val="FF0000"/>
              </a:solidFill>
            </a:endParaRPr>
          </a:p>
        </p:txBody>
      </p:sp>
      <p:sp>
        <p:nvSpPr>
          <p:cNvPr id="5" name="TextBox 4"/>
          <p:cNvSpPr txBox="1"/>
          <p:nvPr/>
        </p:nvSpPr>
        <p:spPr>
          <a:xfrm>
            <a:off x="228600" y="2209800"/>
            <a:ext cx="8686800" cy="923330"/>
          </a:xfrm>
          <a:prstGeom prst="rect">
            <a:avLst/>
          </a:prstGeom>
          <a:noFill/>
        </p:spPr>
        <p:txBody>
          <a:bodyPr wrap="square" rtlCol="0">
            <a:spAutoFit/>
          </a:bodyPr>
          <a:lstStyle/>
          <a:p>
            <a:r>
              <a:rPr lang="en-US" b="1" dirty="0" smtClean="0"/>
              <a:t>Example: a herd of elephants, a pride of lions, a herd of giraffes and a herd of wildebeest but also the populations of plants, bacteria, fungi and protist that all live together in the same habitat at the same time.</a:t>
            </a:r>
            <a:endParaRPr lang="en-US" b="1" dirty="0"/>
          </a:p>
        </p:txBody>
      </p:sp>
      <p:pic>
        <p:nvPicPr>
          <p:cNvPr id="6146" name="Picture 2"/>
          <p:cNvPicPr>
            <a:picLocks noChangeAspect="1" noChangeArrowheads="1"/>
          </p:cNvPicPr>
          <p:nvPr/>
        </p:nvPicPr>
        <p:blipFill>
          <a:blip r:embed="rId3" cstate="print"/>
          <a:srcRect/>
          <a:stretch>
            <a:fillRect/>
          </a:stretch>
        </p:blipFill>
        <p:spPr bwMode="auto">
          <a:xfrm>
            <a:off x="209550" y="3048000"/>
            <a:ext cx="3448050" cy="2590242"/>
          </a:xfrm>
          <a:prstGeom prst="rect">
            <a:avLst/>
          </a:prstGeom>
          <a:noFill/>
          <a:ln w="9525">
            <a:noFill/>
            <a:miter lim="800000"/>
            <a:headEnd/>
            <a:tailEnd/>
          </a:ln>
          <a:effectLst/>
        </p:spPr>
      </p:pic>
      <p:sp>
        <p:nvSpPr>
          <p:cNvPr id="8" name="TextBox 7"/>
          <p:cNvSpPr txBox="1"/>
          <p:nvPr/>
        </p:nvSpPr>
        <p:spPr>
          <a:xfrm>
            <a:off x="4343400" y="3200400"/>
            <a:ext cx="4038600" cy="369332"/>
          </a:xfrm>
          <a:prstGeom prst="rect">
            <a:avLst/>
          </a:prstGeom>
          <a:noFill/>
        </p:spPr>
        <p:txBody>
          <a:bodyPr wrap="square" rtlCol="0">
            <a:spAutoFit/>
          </a:bodyPr>
          <a:lstStyle/>
          <a:p>
            <a:endParaRPr lang="en-US" dirty="0"/>
          </a:p>
        </p:txBody>
      </p:sp>
      <p:sp>
        <p:nvSpPr>
          <p:cNvPr id="10" name="TextBox 9"/>
          <p:cNvSpPr txBox="1"/>
          <p:nvPr/>
        </p:nvSpPr>
        <p:spPr>
          <a:xfrm>
            <a:off x="3810000" y="3124200"/>
            <a:ext cx="5105400" cy="923330"/>
          </a:xfrm>
          <a:prstGeom prst="rect">
            <a:avLst/>
          </a:prstGeom>
          <a:noFill/>
        </p:spPr>
        <p:txBody>
          <a:bodyPr wrap="square" rtlCol="0">
            <a:spAutoFit/>
          </a:bodyPr>
          <a:lstStyle/>
          <a:p>
            <a:r>
              <a:rPr lang="en-US" b="1" dirty="0" smtClean="0"/>
              <a:t>A change in one population in a community causes changes in the other populations of the community.  </a:t>
            </a:r>
            <a:endParaRPr lang="en-US" b="1" dirty="0"/>
          </a:p>
        </p:txBody>
      </p:sp>
      <p:sp>
        <p:nvSpPr>
          <p:cNvPr id="11" name="TextBox 10"/>
          <p:cNvSpPr txBox="1"/>
          <p:nvPr/>
        </p:nvSpPr>
        <p:spPr>
          <a:xfrm>
            <a:off x="3886200" y="4038600"/>
            <a:ext cx="4953000" cy="1200329"/>
          </a:xfrm>
          <a:prstGeom prst="rect">
            <a:avLst/>
          </a:prstGeom>
          <a:noFill/>
        </p:spPr>
        <p:txBody>
          <a:bodyPr wrap="square" rtlCol="0">
            <a:spAutoFit/>
          </a:bodyPr>
          <a:lstStyle/>
          <a:p>
            <a:r>
              <a:rPr lang="en-US" b="1" dirty="0" smtClean="0"/>
              <a:t>A change  in the zebra population will effect the other populations in the Serengeti.   Example: the relationship between zebras and lions.</a:t>
            </a:r>
            <a:endParaRPr lang="en-US" b="1" dirty="0"/>
          </a:p>
        </p:txBody>
      </p:sp>
      <p:sp>
        <p:nvSpPr>
          <p:cNvPr id="12" name="TextBox 11"/>
          <p:cNvSpPr txBox="1"/>
          <p:nvPr/>
        </p:nvSpPr>
        <p:spPr>
          <a:xfrm>
            <a:off x="3886200" y="6031468"/>
            <a:ext cx="5105400" cy="369332"/>
          </a:xfrm>
          <a:prstGeom prst="rect">
            <a:avLst/>
          </a:prstGeom>
          <a:noFill/>
        </p:spPr>
        <p:txBody>
          <a:bodyPr wrap="square" rtlCol="0">
            <a:spAutoFit/>
          </a:bodyPr>
          <a:lstStyle/>
          <a:p>
            <a:r>
              <a:rPr lang="en-US" dirty="0" smtClean="0"/>
              <a:t>Let’ see this using predation as an example</a:t>
            </a:r>
            <a:endParaRPr lang="en-US" dirty="0"/>
          </a:p>
        </p:txBody>
      </p:sp>
      <p:sp>
        <p:nvSpPr>
          <p:cNvPr id="13" name="Rounded Rectangle 12"/>
          <p:cNvSpPr/>
          <p:nvPr/>
        </p:nvSpPr>
        <p:spPr>
          <a:xfrm>
            <a:off x="228600" y="5867400"/>
            <a:ext cx="3200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Give an example of a biological community.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 to="" calcmode="lin" valueType="num">
                                      <p:cBhvr>
                                        <p:cTn id="28" dur="1" fill="hold"/>
                                        <p:tgtEl>
                                          <p:spTgt spid="614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Overview and Introduction to The Study of Ecology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419600" y="3276600"/>
            <a:ext cx="4648200" cy="3501644"/>
          </a:xfrm>
          <a:prstGeom prst="rect">
            <a:avLst/>
          </a:prstGeom>
          <a:noFill/>
          <a:ln w="9525">
            <a:noFill/>
            <a:miter lim="800000"/>
            <a:headEnd/>
            <a:tailEnd/>
          </a:ln>
          <a:effectLst/>
        </p:spPr>
      </p:pic>
      <p:sp>
        <p:nvSpPr>
          <p:cNvPr id="5" name="TextBox 4"/>
          <p:cNvSpPr txBox="1"/>
          <p:nvPr/>
        </p:nvSpPr>
        <p:spPr>
          <a:xfrm>
            <a:off x="4648200" y="1066800"/>
            <a:ext cx="4267200" cy="646331"/>
          </a:xfrm>
          <a:prstGeom prst="rect">
            <a:avLst/>
          </a:prstGeom>
          <a:noFill/>
        </p:spPr>
        <p:txBody>
          <a:bodyPr wrap="square" rtlCol="0">
            <a:spAutoFit/>
          </a:bodyPr>
          <a:lstStyle/>
          <a:p>
            <a:r>
              <a:rPr lang="en-US" sz="3600" b="1" dirty="0" smtClean="0"/>
              <a:t>What is Ecology?</a:t>
            </a:r>
            <a:endParaRPr lang="en-US" sz="3600" b="1" dirty="0"/>
          </a:p>
        </p:txBody>
      </p:sp>
      <p:sp>
        <p:nvSpPr>
          <p:cNvPr id="6" name="TextBox 5"/>
          <p:cNvSpPr txBox="1"/>
          <p:nvPr/>
        </p:nvSpPr>
        <p:spPr>
          <a:xfrm>
            <a:off x="228600" y="1466671"/>
            <a:ext cx="3810000" cy="1200329"/>
          </a:xfrm>
          <a:prstGeom prst="rect">
            <a:avLst/>
          </a:prstGeom>
          <a:noFill/>
        </p:spPr>
        <p:txBody>
          <a:bodyPr wrap="square" rtlCol="0">
            <a:spAutoFit/>
          </a:bodyPr>
          <a:lstStyle/>
          <a:p>
            <a:r>
              <a:rPr lang="en-US" b="1" dirty="0" smtClean="0">
                <a:solidFill>
                  <a:srgbClr val="FF0000"/>
                </a:solidFill>
              </a:rPr>
              <a:t>Ecology: n. branch of biology dealing with the relationships between organisms and the environments.</a:t>
            </a:r>
            <a:endParaRPr lang="en-US" b="1" dirty="0">
              <a:solidFill>
                <a:srgbClr val="FF0000"/>
              </a:solidFill>
            </a:endParaRPr>
          </a:p>
        </p:txBody>
      </p:sp>
      <p:sp>
        <p:nvSpPr>
          <p:cNvPr id="7" name="TextBox 6"/>
          <p:cNvSpPr txBox="1"/>
          <p:nvPr/>
        </p:nvSpPr>
        <p:spPr>
          <a:xfrm>
            <a:off x="228600" y="2685871"/>
            <a:ext cx="3505200" cy="1200329"/>
          </a:xfrm>
          <a:prstGeom prst="rect">
            <a:avLst/>
          </a:prstGeom>
          <a:noFill/>
        </p:spPr>
        <p:txBody>
          <a:bodyPr wrap="square" rtlCol="0">
            <a:spAutoFit/>
          </a:bodyPr>
          <a:lstStyle/>
          <a:p>
            <a:r>
              <a:rPr lang="en-US" b="1" dirty="0" smtClean="0"/>
              <a:t>Ecology </a:t>
            </a:r>
            <a:r>
              <a:rPr lang="en-US" b="1" dirty="0" smtClean="0">
                <a:solidFill>
                  <a:srgbClr val="FF0000"/>
                </a:solidFill>
              </a:rPr>
              <a:t>shows relationships among living (biotic) and nonliving (</a:t>
            </a:r>
            <a:r>
              <a:rPr lang="en-US" b="1" dirty="0" err="1" smtClean="0">
                <a:solidFill>
                  <a:srgbClr val="FF0000"/>
                </a:solidFill>
              </a:rPr>
              <a:t>abiotic</a:t>
            </a:r>
            <a:r>
              <a:rPr lang="en-US" b="1" dirty="0" smtClean="0">
                <a:solidFill>
                  <a:srgbClr val="FF0000"/>
                </a:solidFill>
              </a:rPr>
              <a:t>) </a:t>
            </a:r>
            <a:r>
              <a:rPr lang="en-US" b="1" dirty="0" smtClean="0"/>
              <a:t>parts of the world.</a:t>
            </a:r>
            <a:endParaRPr lang="en-US" b="1" dirty="0"/>
          </a:p>
        </p:txBody>
      </p:sp>
      <p:sp>
        <p:nvSpPr>
          <p:cNvPr id="8" name="TextBox 7"/>
          <p:cNvSpPr txBox="1"/>
          <p:nvPr/>
        </p:nvSpPr>
        <p:spPr>
          <a:xfrm>
            <a:off x="228600" y="4038600"/>
            <a:ext cx="3733800" cy="646331"/>
          </a:xfrm>
          <a:prstGeom prst="rect">
            <a:avLst/>
          </a:prstGeom>
          <a:noFill/>
        </p:spPr>
        <p:txBody>
          <a:bodyPr wrap="square" rtlCol="0">
            <a:spAutoFit/>
          </a:bodyPr>
          <a:lstStyle/>
          <a:p>
            <a:r>
              <a:rPr lang="en-US" b="1" dirty="0" smtClean="0"/>
              <a:t>Concepts to Be Discussed in Unit 2 Ecology:</a:t>
            </a:r>
            <a:endParaRPr lang="en-US" b="1" dirty="0"/>
          </a:p>
        </p:txBody>
      </p:sp>
      <p:sp>
        <p:nvSpPr>
          <p:cNvPr id="9" name="TextBox 8"/>
          <p:cNvSpPr txBox="1"/>
          <p:nvPr/>
        </p:nvSpPr>
        <p:spPr>
          <a:xfrm>
            <a:off x="762000" y="4659868"/>
            <a:ext cx="2971800" cy="369332"/>
          </a:xfrm>
          <a:prstGeom prst="rect">
            <a:avLst/>
          </a:prstGeom>
          <a:noFill/>
        </p:spPr>
        <p:txBody>
          <a:bodyPr wrap="square" rtlCol="0">
            <a:spAutoFit/>
          </a:bodyPr>
          <a:lstStyle/>
          <a:p>
            <a:r>
              <a:rPr lang="en-US" b="1" dirty="0" smtClean="0"/>
              <a:t>Interaction</a:t>
            </a:r>
            <a:endParaRPr lang="en-US" b="1" dirty="0"/>
          </a:p>
        </p:txBody>
      </p:sp>
      <p:sp>
        <p:nvSpPr>
          <p:cNvPr id="10" name="TextBox 9"/>
          <p:cNvSpPr txBox="1"/>
          <p:nvPr/>
        </p:nvSpPr>
        <p:spPr>
          <a:xfrm>
            <a:off x="762000" y="4964668"/>
            <a:ext cx="3124200" cy="369332"/>
          </a:xfrm>
          <a:prstGeom prst="rect">
            <a:avLst/>
          </a:prstGeom>
          <a:noFill/>
        </p:spPr>
        <p:txBody>
          <a:bodyPr wrap="square" rtlCol="0">
            <a:spAutoFit/>
          </a:bodyPr>
          <a:lstStyle/>
          <a:p>
            <a:r>
              <a:rPr lang="en-US" b="1" dirty="0" smtClean="0"/>
              <a:t>Interdependence</a:t>
            </a:r>
            <a:endParaRPr lang="en-US" b="1" dirty="0"/>
          </a:p>
        </p:txBody>
      </p:sp>
      <p:sp>
        <p:nvSpPr>
          <p:cNvPr id="11" name="TextBox 10"/>
          <p:cNvSpPr txBox="1"/>
          <p:nvPr/>
        </p:nvSpPr>
        <p:spPr>
          <a:xfrm>
            <a:off x="762000" y="5269468"/>
            <a:ext cx="2819400" cy="369332"/>
          </a:xfrm>
          <a:prstGeom prst="rect">
            <a:avLst/>
          </a:prstGeom>
          <a:noFill/>
        </p:spPr>
        <p:txBody>
          <a:bodyPr wrap="square" rtlCol="0">
            <a:spAutoFit/>
          </a:bodyPr>
          <a:lstStyle/>
          <a:p>
            <a:r>
              <a:rPr lang="en-US" b="1" dirty="0" smtClean="0"/>
              <a:t>Evolution</a:t>
            </a:r>
            <a:endParaRPr lang="en-US" b="1" dirty="0"/>
          </a:p>
        </p:txBody>
      </p:sp>
      <p:sp>
        <p:nvSpPr>
          <p:cNvPr id="12" name="TextBox 11"/>
          <p:cNvSpPr txBox="1"/>
          <p:nvPr/>
        </p:nvSpPr>
        <p:spPr>
          <a:xfrm>
            <a:off x="762000" y="5574268"/>
            <a:ext cx="3352800" cy="369332"/>
          </a:xfrm>
          <a:prstGeom prst="rect">
            <a:avLst/>
          </a:prstGeom>
          <a:noFill/>
        </p:spPr>
        <p:txBody>
          <a:bodyPr wrap="square" rtlCol="0">
            <a:spAutoFit/>
          </a:bodyPr>
          <a:lstStyle/>
          <a:p>
            <a:r>
              <a:rPr lang="en-US" b="1" dirty="0" smtClean="0"/>
              <a:t>Cycles </a:t>
            </a:r>
            <a:endParaRPr lang="en-US" b="1" dirty="0"/>
          </a:p>
        </p:txBody>
      </p:sp>
      <p:sp>
        <p:nvSpPr>
          <p:cNvPr id="13" name="TextBox 12"/>
          <p:cNvSpPr txBox="1"/>
          <p:nvPr/>
        </p:nvSpPr>
        <p:spPr>
          <a:xfrm>
            <a:off x="4191000" y="1828800"/>
            <a:ext cx="4724400" cy="923330"/>
          </a:xfrm>
          <a:prstGeom prst="rect">
            <a:avLst/>
          </a:prstGeom>
          <a:noFill/>
        </p:spPr>
        <p:txBody>
          <a:bodyPr wrap="square" rtlCol="0">
            <a:spAutoFit/>
          </a:bodyPr>
          <a:lstStyle/>
          <a:p>
            <a:r>
              <a:rPr lang="en-US" b="1" dirty="0" smtClean="0"/>
              <a:t>The word ecology has a Greek origin; </a:t>
            </a:r>
            <a:r>
              <a:rPr lang="en-US" b="1" i="1" dirty="0" smtClean="0"/>
              <a:t>"</a:t>
            </a:r>
            <a:r>
              <a:rPr lang="en-US" b="1" i="1" dirty="0" err="1" smtClean="0"/>
              <a:t>oikos</a:t>
            </a:r>
            <a:r>
              <a:rPr lang="en-US" b="1" i="1" dirty="0" smtClean="0"/>
              <a:t>"</a:t>
            </a:r>
            <a:r>
              <a:rPr lang="en-US" b="1" dirty="0" smtClean="0"/>
              <a:t> in Greek means "house", while </a:t>
            </a:r>
            <a:r>
              <a:rPr lang="en-US" b="1" i="1" dirty="0" smtClean="0"/>
              <a:t>"</a:t>
            </a:r>
            <a:r>
              <a:rPr lang="en-US" b="1" i="1" dirty="0" err="1" smtClean="0"/>
              <a:t>ology</a:t>
            </a:r>
            <a:r>
              <a:rPr lang="en-US" b="1" i="1" dirty="0" smtClean="0"/>
              <a:t>"</a:t>
            </a:r>
            <a:r>
              <a:rPr lang="en-US" b="1" dirty="0" smtClean="0"/>
              <a:t> means "discussion" or "study".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6096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838200"/>
            <a:ext cx="5562600" cy="461665"/>
          </a:xfrm>
          <a:prstGeom prst="rect">
            <a:avLst/>
          </a:prstGeom>
          <a:noFill/>
        </p:spPr>
        <p:txBody>
          <a:bodyPr wrap="square" rtlCol="0">
            <a:spAutoFit/>
          </a:bodyPr>
          <a:lstStyle/>
          <a:p>
            <a:r>
              <a:rPr lang="en-US" sz="2400" b="1" dirty="0" smtClean="0"/>
              <a:t>3.  Community (cont.)</a:t>
            </a:r>
          </a:p>
        </p:txBody>
      </p:sp>
      <p:sp>
        <p:nvSpPr>
          <p:cNvPr id="4" name="TextBox 3"/>
          <p:cNvSpPr txBox="1"/>
          <p:nvPr/>
        </p:nvSpPr>
        <p:spPr>
          <a:xfrm>
            <a:off x="-228600" y="1295400"/>
            <a:ext cx="9144000" cy="646331"/>
          </a:xfrm>
          <a:prstGeom prst="rect">
            <a:avLst/>
          </a:prstGeom>
          <a:noFill/>
        </p:spPr>
        <p:txBody>
          <a:bodyPr wrap="square" rtlCol="0">
            <a:spAutoFit/>
          </a:bodyPr>
          <a:lstStyle/>
          <a:p>
            <a:pPr lvl="1"/>
            <a:r>
              <a:rPr lang="en-US" b="1" dirty="0" smtClean="0"/>
              <a:t>Lions, (</a:t>
            </a:r>
            <a:r>
              <a:rPr lang="en-US" b="1" i="1" dirty="0" err="1" smtClean="0"/>
              <a:t>Panthera</a:t>
            </a:r>
            <a:r>
              <a:rPr lang="en-US" b="1" i="1" dirty="0" smtClean="0"/>
              <a:t> </a:t>
            </a:r>
            <a:r>
              <a:rPr lang="en-US" b="1" i="1" dirty="0" err="1" smtClean="0"/>
              <a:t>leo</a:t>
            </a:r>
            <a:r>
              <a:rPr lang="en-US" b="1" dirty="0" smtClean="0"/>
              <a:t>) and Zebras, (</a:t>
            </a:r>
            <a:r>
              <a:rPr lang="en-US" b="1" i="1" dirty="0" err="1" smtClean="0"/>
              <a:t>Equus</a:t>
            </a:r>
            <a:r>
              <a:rPr lang="en-US" b="1" i="1" dirty="0" smtClean="0"/>
              <a:t> </a:t>
            </a:r>
            <a:r>
              <a:rPr lang="en-US" b="1" i="1" dirty="0" err="1" smtClean="0"/>
              <a:t>quagga</a:t>
            </a:r>
            <a:r>
              <a:rPr lang="en-US" b="1" dirty="0" smtClean="0"/>
              <a:t>) have a predator/prey relationship.</a:t>
            </a:r>
            <a:endParaRPr lang="en-US" b="1" dirty="0"/>
          </a:p>
        </p:txBody>
      </p:sp>
      <p:pic>
        <p:nvPicPr>
          <p:cNvPr id="1026" name="Picture 2"/>
          <p:cNvPicPr>
            <a:picLocks noChangeAspect="1" noChangeArrowheads="1"/>
          </p:cNvPicPr>
          <p:nvPr/>
        </p:nvPicPr>
        <p:blipFill>
          <a:blip r:embed="rId3" cstate="print"/>
          <a:srcRect t="15963" b="17302"/>
          <a:stretch>
            <a:fillRect/>
          </a:stretch>
        </p:blipFill>
        <p:spPr bwMode="auto">
          <a:xfrm>
            <a:off x="4267200" y="1828800"/>
            <a:ext cx="4624388" cy="2057400"/>
          </a:xfrm>
          <a:prstGeom prst="rect">
            <a:avLst/>
          </a:prstGeom>
          <a:noFill/>
          <a:ln w="9525">
            <a:noFill/>
            <a:miter lim="800000"/>
            <a:headEnd/>
            <a:tailEnd/>
          </a:ln>
          <a:effectLst/>
        </p:spPr>
      </p:pic>
      <p:sp>
        <p:nvSpPr>
          <p:cNvPr id="7" name="TextBox 6"/>
          <p:cNvSpPr txBox="1"/>
          <p:nvPr/>
        </p:nvSpPr>
        <p:spPr>
          <a:xfrm>
            <a:off x="228600" y="1981200"/>
            <a:ext cx="3733800" cy="2031325"/>
          </a:xfrm>
          <a:prstGeom prst="rect">
            <a:avLst/>
          </a:prstGeom>
          <a:noFill/>
        </p:spPr>
        <p:txBody>
          <a:bodyPr wrap="square" rtlCol="0">
            <a:spAutoFit/>
          </a:bodyPr>
          <a:lstStyle/>
          <a:p>
            <a:r>
              <a:rPr lang="en-US" b="1" dirty="0" smtClean="0"/>
              <a:t>Here is a graph representing two populations, one predator the other prey.  Notice how a change in the density of one of the populations influences the density of the other population over time.</a:t>
            </a:r>
            <a:endParaRPr lang="en-US" b="1" dirty="0"/>
          </a:p>
        </p:txBody>
      </p:sp>
      <p:pic>
        <p:nvPicPr>
          <p:cNvPr id="1027" name="Picture 3"/>
          <p:cNvPicPr>
            <a:picLocks noChangeAspect="1" noChangeArrowheads="1"/>
          </p:cNvPicPr>
          <p:nvPr/>
        </p:nvPicPr>
        <p:blipFill>
          <a:blip r:embed="rId4" cstate="print"/>
          <a:srcRect l="2942" t="32256" r="14706" b="12843"/>
          <a:stretch>
            <a:fillRect/>
          </a:stretch>
        </p:blipFill>
        <p:spPr bwMode="auto">
          <a:xfrm>
            <a:off x="381000" y="4114800"/>
            <a:ext cx="4267200" cy="2133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r="40099" b="23597"/>
          <a:stretch>
            <a:fillRect/>
          </a:stretch>
        </p:blipFill>
        <p:spPr bwMode="auto">
          <a:xfrm>
            <a:off x="5562600" y="4424363"/>
            <a:ext cx="2305050" cy="2205037"/>
          </a:xfrm>
          <a:prstGeom prst="rect">
            <a:avLst/>
          </a:prstGeom>
          <a:noFill/>
          <a:ln w="9525">
            <a:noFill/>
            <a:miter lim="800000"/>
            <a:headEnd/>
            <a:tailEnd/>
          </a:ln>
          <a:effectLst/>
        </p:spPr>
      </p:pic>
      <p:sp>
        <p:nvSpPr>
          <p:cNvPr id="9" name="Rounded Rectangle 8"/>
          <p:cNvSpPr/>
          <p:nvPr/>
        </p:nvSpPr>
        <p:spPr>
          <a:xfrm>
            <a:off x="4495800" y="609600"/>
            <a:ext cx="4419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Explain a biological community.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dissolv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to="" calcmode="lin" valueType="num">
                                      <p:cBhvr>
                                        <p:cTn id="34" dur="1" fill="hold"/>
                                        <p:tgtEl>
                                          <p:spTgt spid="1027"/>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 to="" calcmode="lin" valueType="num">
                                      <p:cBhvr>
                                        <p:cTn id="39" dur="1" fill="hold"/>
                                        <p:tgtEl>
                                          <p:spTgt spid="1028"/>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5334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838200"/>
            <a:ext cx="5562600" cy="461665"/>
          </a:xfrm>
          <a:prstGeom prst="rect">
            <a:avLst/>
          </a:prstGeom>
          <a:noFill/>
        </p:spPr>
        <p:txBody>
          <a:bodyPr wrap="square" rtlCol="0">
            <a:spAutoFit/>
          </a:bodyPr>
          <a:lstStyle/>
          <a:p>
            <a:r>
              <a:rPr lang="en-US" sz="2400" b="1" dirty="0" smtClean="0"/>
              <a:t>4. </a:t>
            </a:r>
            <a:r>
              <a:rPr lang="en-US" sz="2400" b="1" dirty="0" smtClean="0">
                <a:solidFill>
                  <a:srgbClr val="FF0000"/>
                </a:solidFill>
              </a:rPr>
              <a:t>Ecosystem</a:t>
            </a:r>
            <a:endParaRPr lang="en-US" sz="2400" b="1" dirty="0">
              <a:solidFill>
                <a:srgbClr val="FF0000"/>
              </a:solidFill>
            </a:endParaRPr>
          </a:p>
        </p:txBody>
      </p:sp>
      <p:sp>
        <p:nvSpPr>
          <p:cNvPr id="9" name="TextBox 8"/>
          <p:cNvSpPr txBox="1"/>
          <p:nvPr/>
        </p:nvSpPr>
        <p:spPr>
          <a:xfrm>
            <a:off x="228600" y="1219200"/>
            <a:ext cx="6553200" cy="923330"/>
          </a:xfrm>
          <a:prstGeom prst="rect">
            <a:avLst/>
          </a:prstGeom>
          <a:noFill/>
        </p:spPr>
        <p:txBody>
          <a:bodyPr wrap="square" rtlCol="0">
            <a:spAutoFit/>
          </a:bodyPr>
          <a:lstStyle/>
          <a:p>
            <a:r>
              <a:rPr lang="en-US" b="1" dirty="0" smtClean="0">
                <a:solidFill>
                  <a:srgbClr val="FF0000"/>
                </a:solidFill>
              </a:rPr>
              <a:t>Ecosystems are a consideration of the interactions among populations in a community and the communities physical surroundings; or </a:t>
            </a:r>
            <a:r>
              <a:rPr lang="en-US" b="1" dirty="0" err="1" smtClean="0">
                <a:solidFill>
                  <a:srgbClr val="FF0000"/>
                </a:solidFill>
              </a:rPr>
              <a:t>abiotic</a:t>
            </a:r>
            <a:r>
              <a:rPr lang="en-US" b="1" dirty="0" smtClean="0">
                <a:solidFill>
                  <a:srgbClr val="FF0000"/>
                </a:solidFill>
              </a:rPr>
              <a:t> factors.</a:t>
            </a:r>
            <a:r>
              <a:rPr lang="en-US" dirty="0" smtClean="0">
                <a:solidFill>
                  <a:srgbClr val="FF0000"/>
                </a:solidFill>
              </a:rPr>
              <a:t> </a:t>
            </a:r>
            <a:endParaRPr lang="en-US" dirty="0">
              <a:solidFill>
                <a:srgbClr val="FF0000"/>
              </a:solidFill>
            </a:endParaRPr>
          </a:p>
        </p:txBody>
      </p:sp>
      <p:sp>
        <p:nvSpPr>
          <p:cNvPr id="10" name="TextBox 9"/>
          <p:cNvSpPr txBox="1"/>
          <p:nvPr/>
        </p:nvSpPr>
        <p:spPr>
          <a:xfrm>
            <a:off x="457200" y="2145268"/>
            <a:ext cx="6324600" cy="369332"/>
          </a:xfrm>
          <a:prstGeom prst="rect">
            <a:avLst/>
          </a:prstGeom>
          <a:noFill/>
        </p:spPr>
        <p:txBody>
          <a:bodyPr wrap="square" rtlCol="0">
            <a:spAutoFit/>
          </a:bodyPr>
          <a:lstStyle/>
          <a:p>
            <a:r>
              <a:rPr lang="en-US" b="1" dirty="0" smtClean="0"/>
              <a:t>Example: the Serengeti Grass Plain of Tanzania Africa.</a:t>
            </a:r>
            <a:endParaRPr lang="en-US" b="1" dirty="0"/>
          </a:p>
        </p:txBody>
      </p:sp>
      <p:pic>
        <p:nvPicPr>
          <p:cNvPr id="2050" name="Picture 2"/>
          <p:cNvPicPr>
            <a:picLocks noChangeAspect="1" noChangeArrowheads="1"/>
          </p:cNvPicPr>
          <p:nvPr/>
        </p:nvPicPr>
        <p:blipFill>
          <a:blip r:embed="rId3" cstate="print"/>
          <a:srcRect/>
          <a:stretch>
            <a:fillRect/>
          </a:stretch>
        </p:blipFill>
        <p:spPr bwMode="auto">
          <a:xfrm>
            <a:off x="6858000" y="761999"/>
            <a:ext cx="2209800" cy="2198289"/>
          </a:xfrm>
          <a:prstGeom prst="rect">
            <a:avLst/>
          </a:prstGeom>
          <a:noFill/>
          <a:ln w="9525">
            <a:noFill/>
            <a:miter lim="800000"/>
            <a:headEnd/>
            <a:tailEnd/>
          </a:ln>
          <a:effectLst/>
        </p:spPr>
      </p:pic>
      <p:sp>
        <p:nvSpPr>
          <p:cNvPr id="13" name="TextBox 12"/>
          <p:cNvSpPr txBox="1"/>
          <p:nvPr/>
        </p:nvSpPr>
        <p:spPr>
          <a:xfrm>
            <a:off x="457200" y="2477869"/>
            <a:ext cx="6096000" cy="646331"/>
          </a:xfrm>
          <a:prstGeom prst="rect">
            <a:avLst/>
          </a:prstGeom>
          <a:noFill/>
        </p:spPr>
        <p:txBody>
          <a:bodyPr wrap="square" rtlCol="0">
            <a:spAutoFit/>
          </a:bodyPr>
          <a:lstStyle/>
          <a:p>
            <a:r>
              <a:rPr lang="en-US" b="1" dirty="0" smtClean="0"/>
              <a:t>Here are a few more photos to give you a better idea of what this ecosystem is like.</a:t>
            </a:r>
            <a:endParaRPr lang="en-US" b="1" dirty="0"/>
          </a:p>
        </p:txBody>
      </p:sp>
      <p:pic>
        <p:nvPicPr>
          <p:cNvPr id="2052" name="Picture 4"/>
          <p:cNvPicPr>
            <a:picLocks noChangeAspect="1" noChangeArrowheads="1"/>
          </p:cNvPicPr>
          <p:nvPr/>
        </p:nvPicPr>
        <p:blipFill>
          <a:blip r:embed="rId4" cstate="print"/>
          <a:srcRect/>
          <a:stretch>
            <a:fillRect/>
          </a:stretch>
        </p:blipFill>
        <p:spPr bwMode="auto">
          <a:xfrm>
            <a:off x="0" y="3200399"/>
            <a:ext cx="4876800" cy="365760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105400" y="4191001"/>
            <a:ext cx="3757769" cy="2362199"/>
          </a:xfrm>
          <a:prstGeom prst="rect">
            <a:avLst/>
          </a:prstGeom>
          <a:noFill/>
          <a:ln w="9525">
            <a:noFill/>
            <a:miter lim="800000"/>
            <a:headEnd/>
            <a:tailEnd/>
          </a:ln>
          <a:effectLst/>
        </p:spPr>
      </p:pic>
      <p:sp>
        <p:nvSpPr>
          <p:cNvPr id="17" name="TextBox 16"/>
          <p:cNvSpPr txBox="1"/>
          <p:nvPr/>
        </p:nvSpPr>
        <p:spPr>
          <a:xfrm>
            <a:off x="5181600" y="3124200"/>
            <a:ext cx="3810000" cy="923330"/>
          </a:xfrm>
          <a:prstGeom prst="rect">
            <a:avLst/>
          </a:prstGeom>
          <a:noFill/>
        </p:spPr>
        <p:txBody>
          <a:bodyPr wrap="square" rtlCol="0">
            <a:spAutoFit/>
          </a:bodyPr>
          <a:lstStyle/>
          <a:p>
            <a:r>
              <a:rPr lang="en-US" b="1" dirty="0" smtClean="0"/>
              <a:t>Below are two NASA satellite pictures of the Serengeti taken at different times of the year. </a:t>
            </a:r>
            <a:endParaRPr lang="en-US" b="1" dirty="0"/>
          </a:p>
        </p:txBody>
      </p:sp>
      <p:sp>
        <p:nvSpPr>
          <p:cNvPr id="11" name="Rounded Rectangle 10"/>
          <p:cNvSpPr/>
          <p:nvPr/>
        </p:nvSpPr>
        <p:spPr>
          <a:xfrm>
            <a:off x="2895600" y="609600"/>
            <a:ext cx="3581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an ecosystem?</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to="" calcmode="lin" valueType="num">
                                      <p:cBhvr>
                                        <p:cTn id="29" dur="1" fill="hold"/>
                                        <p:tgtEl>
                                          <p:spTgt spid="2050"/>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dissolve">
                                      <p:cBhvr>
                                        <p:cTn id="39" dur="500"/>
                                        <p:tgtEl>
                                          <p:spTgt spid="205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2053"/>
                                        </p:tgtEl>
                                        <p:attrNameLst>
                                          <p:attrName>style.visibility</p:attrName>
                                        </p:attrNameLst>
                                      </p:cBhvr>
                                      <p:to>
                                        <p:strVal val="visible"/>
                                      </p:to>
                                    </p:set>
                                    <p:anim to="" calcmode="lin" valueType="num">
                                      <p:cBhvr>
                                        <p:cTn id="49" dur="1" fill="hold"/>
                                        <p:tgtEl>
                                          <p:spTgt spid="2053"/>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P spid="17"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382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838200"/>
            <a:ext cx="5562600" cy="461665"/>
          </a:xfrm>
          <a:prstGeom prst="rect">
            <a:avLst/>
          </a:prstGeom>
          <a:noFill/>
        </p:spPr>
        <p:txBody>
          <a:bodyPr wrap="square" rtlCol="0">
            <a:spAutoFit/>
          </a:bodyPr>
          <a:lstStyle/>
          <a:p>
            <a:r>
              <a:rPr lang="en-US" sz="2400" b="1" dirty="0" smtClean="0"/>
              <a:t>4. Ecosystem  (cont.)</a:t>
            </a:r>
            <a:endParaRPr lang="en-US" sz="2400" b="1" dirty="0"/>
          </a:p>
        </p:txBody>
      </p:sp>
      <p:sp>
        <p:nvSpPr>
          <p:cNvPr id="4" name="TextBox 3"/>
          <p:cNvSpPr txBox="1"/>
          <p:nvPr/>
        </p:nvSpPr>
        <p:spPr>
          <a:xfrm>
            <a:off x="609600" y="1295400"/>
            <a:ext cx="1600200" cy="381000"/>
          </a:xfrm>
          <a:prstGeom prst="rect">
            <a:avLst/>
          </a:prstGeom>
          <a:noFill/>
        </p:spPr>
        <p:txBody>
          <a:bodyPr wrap="square" rtlCol="0">
            <a:spAutoFit/>
          </a:bodyPr>
          <a:lstStyle/>
          <a:p>
            <a:r>
              <a:rPr lang="en-US" b="1" dirty="0" smtClean="0">
                <a:solidFill>
                  <a:srgbClr val="FF0000"/>
                </a:solidFill>
              </a:rPr>
              <a:t>Biomes</a:t>
            </a:r>
            <a:endParaRPr lang="en-US" b="1" dirty="0">
              <a:solidFill>
                <a:srgbClr val="FF0000"/>
              </a:solidFill>
            </a:endParaRPr>
          </a:p>
        </p:txBody>
      </p:sp>
      <p:sp>
        <p:nvSpPr>
          <p:cNvPr id="5" name="TextBox 4"/>
          <p:cNvSpPr txBox="1"/>
          <p:nvPr/>
        </p:nvSpPr>
        <p:spPr>
          <a:xfrm>
            <a:off x="914400" y="1600200"/>
            <a:ext cx="8305800" cy="1477328"/>
          </a:xfrm>
          <a:prstGeom prst="rect">
            <a:avLst/>
          </a:prstGeom>
          <a:noFill/>
        </p:spPr>
        <p:txBody>
          <a:bodyPr wrap="square" rtlCol="0">
            <a:spAutoFit/>
          </a:bodyPr>
          <a:lstStyle/>
          <a:p>
            <a:pPr>
              <a:buFont typeface="Arial" pitchFamily="34" charset="0"/>
              <a:buChar char="•"/>
            </a:pPr>
            <a:r>
              <a:rPr lang="en-US" dirty="0" smtClean="0"/>
              <a:t>  Biomes (another way to look at ecosystems)</a:t>
            </a:r>
          </a:p>
          <a:p>
            <a:pPr>
              <a:buFont typeface="Arial" pitchFamily="34" charset="0"/>
              <a:buChar char="•"/>
            </a:pPr>
            <a:r>
              <a:rPr lang="en-US" dirty="0" smtClean="0"/>
              <a:t>  </a:t>
            </a:r>
            <a:r>
              <a:rPr lang="en-US" dirty="0" smtClean="0">
                <a:solidFill>
                  <a:srgbClr val="FF0000"/>
                </a:solidFill>
              </a:rPr>
              <a:t>Biomes are the world’s distinctive types of ecosystems.</a:t>
            </a:r>
          </a:p>
          <a:p>
            <a:pPr>
              <a:buFont typeface="Arial" pitchFamily="34" charset="0"/>
              <a:buChar char="•"/>
            </a:pPr>
            <a:r>
              <a:rPr lang="en-US" dirty="0" smtClean="0">
                <a:solidFill>
                  <a:srgbClr val="FF0000"/>
                </a:solidFill>
              </a:rPr>
              <a:t>  Biomes are classified by the plant populations found in them. </a:t>
            </a:r>
          </a:p>
          <a:p>
            <a:pPr>
              <a:buFont typeface="Arial" pitchFamily="34" charset="0"/>
              <a:buChar char="•"/>
            </a:pPr>
            <a:r>
              <a:rPr lang="en-US" dirty="0" smtClean="0">
                <a:solidFill>
                  <a:srgbClr val="FF0000"/>
                </a:solidFill>
              </a:rPr>
              <a:t>  Biomes are known for unique climate and unique organisms that have evolved to better compete and survive in those climates. </a:t>
            </a:r>
          </a:p>
        </p:txBody>
      </p:sp>
      <p:sp>
        <p:nvSpPr>
          <p:cNvPr id="6" name="TextBox 5"/>
          <p:cNvSpPr txBox="1"/>
          <p:nvPr/>
        </p:nvSpPr>
        <p:spPr>
          <a:xfrm>
            <a:off x="4800600" y="3048000"/>
            <a:ext cx="4343400" cy="3539430"/>
          </a:xfrm>
          <a:prstGeom prst="rect">
            <a:avLst/>
          </a:prstGeom>
          <a:noFill/>
        </p:spPr>
        <p:txBody>
          <a:bodyPr wrap="square" rtlCol="0">
            <a:spAutoFit/>
          </a:bodyPr>
          <a:lstStyle/>
          <a:p>
            <a:pPr lvl="1"/>
            <a:r>
              <a:rPr lang="en-US" sz="1400" dirty="0" smtClean="0"/>
              <a:t>Examples of biomes:  </a:t>
            </a:r>
          </a:p>
          <a:p>
            <a:pPr lvl="2"/>
            <a:r>
              <a:rPr lang="en-US" sz="1400" b="1" dirty="0" smtClean="0"/>
              <a:t>Tundra</a:t>
            </a:r>
            <a:r>
              <a:rPr lang="en-US" sz="1400" dirty="0" smtClean="0"/>
              <a:t>:  </a:t>
            </a:r>
          </a:p>
          <a:p>
            <a:pPr lvl="3"/>
            <a:r>
              <a:rPr lang="en-US" sz="1400" dirty="0" smtClean="0"/>
              <a:t>Arctic Tundra </a:t>
            </a:r>
          </a:p>
          <a:p>
            <a:pPr lvl="3"/>
            <a:r>
              <a:rPr lang="en-US" sz="1400" dirty="0" smtClean="0"/>
              <a:t>Alpine Tundra  </a:t>
            </a:r>
          </a:p>
          <a:p>
            <a:pPr lvl="2"/>
            <a:r>
              <a:rPr lang="en-US" sz="1400" b="1" dirty="0" smtClean="0"/>
              <a:t>Forest</a:t>
            </a:r>
            <a:r>
              <a:rPr lang="en-US" sz="1400" dirty="0" smtClean="0"/>
              <a:t>:  </a:t>
            </a:r>
          </a:p>
          <a:p>
            <a:pPr lvl="3"/>
            <a:r>
              <a:rPr lang="en-US" sz="1400" dirty="0" smtClean="0"/>
              <a:t>Boreal forest (Taiga),  </a:t>
            </a:r>
          </a:p>
          <a:p>
            <a:pPr lvl="3"/>
            <a:r>
              <a:rPr lang="en-US" sz="1400" dirty="0" smtClean="0"/>
              <a:t>Deciduous temperate forest,  </a:t>
            </a:r>
          </a:p>
          <a:p>
            <a:pPr lvl="3"/>
            <a:r>
              <a:rPr lang="en-US" sz="1400" dirty="0" smtClean="0"/>
              <a:t>Tropical forest (jungle)  </a:t>
            </a:r>
          </a:p>
          <a:p>
            <a:pPr lvl="2"/>
            <a:r>
              <a:rPr lang="en-US" sz="1400" b="1" dirty="0" smtClean="0"/>
              <a:t>Desert</a:t>
            </a:r>
            <a:r>
              <a:rPr lang="en-US" sz="1400" dirty="0" smtClean="0"/>
              <a:t>:  </a:t>
            </a:r>
          </a:p>
          <a:p>
            <a:pPr lvl="3"/>
            <a:r>
              <a:rPr lang="en-US" sz="1400" dirty="0" smtClean="0"/>
              <a:t>hot dry desert, </a:t>
            </a:r>
          </a:p>
          <a:p>
            <a:pPr lvl="3"/>
            <a:r>
              <a:rPr lang="en-US" sz="1400" dirty="0" smtClean="0"/>
              <a:t> semiarid desert,  </a:t>
            </a:r>
          </a:p>
          <a:p>
            <a:pPr lvl="3"/>
            <a:r>
              <a:rPr lang="en-US" sz="1400" dirty="0" smtClean="0"/>
              <a:t>cold desert. </a:t>
            </a:r>
            <a:br>
              <a:rPr lang="en-US" sz="1400" dirty="0" smtClean="0"/>
            </a:br>
            <a:endParaRPr lang="en-US" sz="1400" dirty="0" smtClean="0"/>
          </a:p>
          <a:p>
            <a:pPr lvl="2"/>
            <a:r>
              <a:rPr lang="en-US" sz="1400" b="1" dirty="0" smtClean="0"/>
              <a:t>Grassland Savannah</a:t>
            </a:r>
            <a:r>
              <a:rPr lang="en-US" sz="1400" dirty="0" smtClean="0"/>
              <a:t>  </a:t>
            </a:r>
          </a:p>
          <a:p>
            <a:pPr lvl="2"/>
            <a:r>
              <a:rPr lang="en-US" sz="1400" b="1" dirty="0" smtClean="0"/>
              <a:t>Aquatic Freshwater</a:t>
            </a:r>
            <a:r>
              <a:rPr lang="en-US" sz="1400" dirty="0" smtClean="0"/>
              <a:t>  </a:t>
            </a:r>
          </a:p>
          <a:p>
            <a:pPr lvl="2"/>
            <a:r>
              <a:rPr lang="en-US" sz="1400" b="1" dirty="0" smtClean="0"/>
              <a:t>Aquatic Marine (Saltwater)</a:t>
            </a:r>
            <a:endParaRPr lang="en-US" sz="1400" dirty="0"/>
          </a:p>
        </p:txBody>
      </p:sp>
      <p:pic>
        <p:nvPicPr>
          <p:cNvPr id="3074" name="Picture 2"/>
          <p:cNvPicPr>
            <a:picLocks noChangeAspect="1" noChangeArrowheads="1"/>
          </p:cNvPicPr>
          <p:nvPr/>
        </p:nvPicPr>
        <p:blipFill>
          <a:blip r:embed="rId3" cstate="print"/>
          <a:srcRect/>
          <a:stretch>
            <a:fillRect/>
          </a:stretch>
        </p:blipFill>
        <p:spPr bwMode="auto">
          <a:xfrm>
            <a:off x="0" y="3047999"/>
            <a:ext cx="5257800" cy="3810001"/>
          </a:xfrm>
          <a:prstGeom prst="rect">
            <a:avLst/>
          </a:prstGeom>
          <a:noFill/>
          <a:ln w="9525">
            <a:noFill/>
            <a:miter lim="800000"/>
            <a:headEnd/>
            <a:tailEnd/>
          </a:ln>
          <a:effectLst/>
        </p:spPr>
      </p:pic>
      <p:sp>
        <p:nvSpPr>
          <p:cNvPr id="8" name="Rounded Rectangle 7"/>
          <p:cNvSpPr/>
          <p:nvPr/>
        </p:nvSpPr>
        <p:spPr>
          <a:xfrm>
            <a:off x="4038600" y="838200"/>
            <a:ext cx="4648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are biomes?  Give examples.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 to="" calcmode="lin" valueType="num">
                                      <p:cBhvr>
                                        <p:cTn id="34" dur="1" fill="hold"/>
                                        <p:tgtEl>
                                          <p:spTgt spid="3074"/>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38200"/>
          </a:xfrm>
        </p:spPr>
        <p:txBody>
          <a:bodyPr>
            <a:noAutofit/>
          </a:bodyPr>
          <a:lstStyle/>
          <a:p>
            <a:r>
              <a:rPr lang="en-US" sz="2500" dirty="0" smtClean="0"/>
              <a:t>Details of the Levels of Organization in Ecology  (cont.)</a:t>
            </a:r>
            <a:endParaRPr lang="en-US" sz="2500" dirty="0"/>
          </a:p>
        </p:txBody>
      </p:sp>
      <p:sp>
        <p:nvSpPr>
          <p:cNvPr id="3" name="TextBox 2"/>
          <p:cNvSpPr txBox="1"/>
          <p:nvPr/>
        </p:nvSpPr>
        <p:spPr>
          <a:xfrm>
            <a:off x="228600" y="757535"/>
            <a:ext cx="5562600" cy="461665"/>
          </a:xfrm>
          <a:prstGeom prst="rect">
            <a:avLst/>
          </a:prstGeom>
          <a:noFill/>
        </p:spPr>
        <p:txBody>
          <a:bodyPr wrap="square" rtlCol="0">
            <a:spAutoFit/>
          </a:bodyPr>
          <a:lstStyle/>
          <a:p>
            <a:r>
              <a:rPr lang="en-US" sz="2400" b="1" dirty="0" smtClean="0"/>
              <a:t>5. Biosphere</a:t>
            </a:r>
            <a:endParaRPr lang="en-US" sz="2400" b="1" dirty="0"/>
          </a:p>
        </p:txBody>
      </p:sp>
      <p:pic>
        <p:nvPicPr>
          <p:cNvPr id="4098" name="Picture 2"/>
          <p:cNvPicPr>
            <a:picLocks noChangeAspect="1" noChangeArrowheads="1"/>
          </p:cNvPicPr>
          <p:nvPr/>
        </p:nvPicPr>
        <p:blipFill>
          <a:blip r:embed="rId3" cstate="print"/>
          <a:srcRect/>
          <a:stretch>
            <a:fillRect/>
          </a:stretch>
        </p:blipFill>
        <p:spPr bwMode="auto">
          <a:xfrm>
            <a:off x="269215" y="1905000"/>
            <a:ext cx="3571707" cy="2895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6553200" y="762000"/>
            <a:ext cx="1839558" cy="1828800"/>
          </a:xfrm>
          <a:prstGeom prst="rect">
            <a:avLst/>
          </a:prstGeom>
          <a:noFill/>
          <a:ln w="9525">
            <a:noFill/>
            <a:miter lim="800000"/>
            <a:headEnd/>
            <a:tailEnd/>
          </a:ln>
          <a:effectLst/>
        </p:spPr>
      </p:pic>
      <p:sp>
        <p:nvSpPr>
          <p:cNvPr id="6" name="TextBox 5"/>
          <p:cNvSpPr txBox="1"/>
          <p:nvPr/>
        </p:nvSpPr>
        <p:spPr>
          <a:xfrm>
            <a:off x="304800" y="1143000"/>
            <a:ext cx="6096000" cy="646331"/>
          </a:xfrm>
          <a:prstGeom prst="rect">
            <a:avLst/>
          </a:prstGeom>
          <a:noFill/>
        </p:spPr>
        <p:txBody>
          <a:bodyPr wrap="square" rtlCol="0">
            <a:spAutoFit/>
          </a:bodyPr>
          <a:lstStyle/>
          <a:p>
            <a:r>
              <a:rPr lang="en-US" b="1" dirty="0" smtClean="0">
                <a:solidFill>
                  <a:srgbClr val="FF0000"/>
                </a:solidFill>
              </a:rPr>
              <a:t>The Biosphere is the portion of earth that can support life or possible ecosystems</a:t>
            </a:r>
            <a:r>
              <a:rPr lang="en-US" b="1" dirty="0" smtClean="0"/>
              <a:t>.</a:t>
            </a:r>
            <a:endParaRPr lang="en-US" b="1" dirty="0"/>
          </a:p>
        </p:txBody>
      </p:sp>
      <p:sp>
        <p:nvSpPr>
          <p:cNvPr id="7" name="TextBox 6"/>
          <p:cNvSpPr txBox="1"/>
          <p:nvPr/>
        </p:nvSpPr>
        <p:spPr>
          <a:xfrm>
            <a:off x="4419600" y="2667000"/>
            <a:ext cx="4419600" cy="1477328"/>
          </a:xfrm>
          <a:prstGeom prst="rect">
            <a:avLst/>
          </a:prstGeom>
          <a:noFill/>
        </p:spPr>
        <p:txBody>
          <a:bodyPr wrap="square" rtlCol="0">
            <a:spAutoFit/>
          </a:bodyPr>
          <a:lstStyle/>
          <a:p>
            <a:r>
              <a:rPr lang="en-US" b="1" dirty="0" smtClean="0"/>
              <a:t>The Earth’s atmosphere is in fact dependent on the biosphere for regulation.  </a:t>
            </a:r>
            <a:r>
              <a:rPr lang="en-US" b="1" dirty="0" smtClean="0">
                <a:solidFill>
                  <a:srgbClr val="FF0000"/>
                </a:solidFill>
              </a:rPr>
              <a:t>Water, oxygen, carbon, phosphorous and nitrogen are all cycled through the biosphere.</a:t>
            </a:r>
          </a:p>
        </p:txBody>
      </p:sp>
      <p:sp>
        <p:nvSpPr>
          <p:cNvPr id="8" name="TextBox 7"/>
          <p:cNvSpPr txBox="1"/>
          <p:nvPr/>
        </p:nvSpPr>
        <p:spPr>
          <a:xfrm>
            <a:off x="4419600" y="4168676"/>
            <a:ext cx="4495800" cy="2308324"/>
          </a:xfrm>
          <a:prstGeom prst="rect">
            <a:avLst/>
          </a:prstGeom>
          <a:noFill/>
        </p:spPr>
        <p:txBody>
          <a:bodyPr wrap="square" rtlCol="0">
            <a:spAutoFit/>
          </a:bodyPr>
          <a:lstStyle/>
          <a:p>
            <a:r>
              <a:rPr lang="en-US" b="1" dirty="0" smtClean="0"/>
              <a:t>The atmosphere as we know it is a product of life.   The atmosphere is made by the biosphere, and life now depends on the atmosphere. They are interdependent. </a:t>
            </a:r>
            <a:r>
              <a:rPr lang="en-US" dirty="0" smtClean="0"/>
              <a:t>  </a:t>
            </a:r>
            <a:r>
              <a:rPr lang="en-US" b="1" dirty="0" smtClean="0"/>
              <a:t> Many  of the elements that cycle in the earth’s systems pass through living things as part of nature’s cycle.</a:t>
            </a:r>
            <a:endParaRPr lang="en-US" dirty="0"/>
          </a:p>
        </p:txBody>
      </p:sp>
      <p:sp>
        <p:nvSpPr>
          <p:cNvPr id="10" name="TextBox 9"/>
          <p:cNvSpPr txBox="1"/>
          <p:nvPr/>
        </p:nvSpPr>
        <p:spPr>
          <a:xfrm>
            <a:off x="152400" y="4819471"/>
            <a:ext cx="4114800" cy="1200329"/>
          </a:xfrm>
          <a:prstGeom prst="rect">
            <a:avLst/>
          </a:prstGeom>
          <a:noFill/>
        </p:spPr>
        <p:txBody>
          <a:bodyPr wrap="square" rtlCol="0">
            <a:spAutoFit/>
          </a:bodyPr>
          <a:lstStyle/>
          <a:p>
            <a:r>
              <a:rPr lang="en-US" b="1" dirty="0" smtClean="0"/>
              <a:t>Scientists divide the earth into atmosphere (air), lithosphere (earth), hydrosphere (water), and biosphere (life).</a:t>
            </a:r>
            <a:endParaRPr lang="en-US" b="1" dirty="0"/>
          </a:p>
        </p:txBody>
      </p:sp>
      <p:sp>
        <p:nvSpPr>
          <p:cNvPr id="11" name="Rounded Rectangle 10"/>
          <p:cNvSpPr/>
          <p:nvPr/>
        </p:nvSpPr>
        <p:spPr>
          <a:xfrm>
            <a:off x="228600" y="6019800"/>
            <a:ext cx="396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 is the Biosphere?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 to="" calcmode="lin" valueType="num">
                                      <p:cBhvr>
                                        <p:cTn id="24" dur="1" fill="hold"/>
                                        <p:tgtEl>
                                          <p:spTgt spid="4099"/>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dissolve">
                                      <p:cBhvr>
                                        <p:cTn id="29" dur="5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2000" fill="hold"/>
                                        <p:tgtEl>
                                          <p:spTgt spid="4099"/>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533400"/>
          </a:xfrm>
        </p:spPr>
        <p:txBody>
          <a:bodyPr>
            <a:noAutofit/>
          </a:bodyPr>
          <a:lstStyle/>
          <a:p>
            <a:r>
              <a:rPr lang="en-US" sz="2500" dirty="0" smtClean="0"/>
              <a:t>Summary of the Levels of Organization in Ecology</a:t>
            </a:r>
            <a:endParaRPr lang="en-US" sz="2500" dirty="0"/>
          </a:p>
        </p:txBody>
      </p:sp>
      <p:sp>
        <p:nvSpPr>
          <p:cNvPr id="5" name="TextBox 4"/>
          <p:cNvSpPr txBox="1"/>
          <p:nvPr/>
        </p:nvSpPr>
        <p:spPr>
          <a:xfrm>
            <a:off x="0" y="838200"/>
            <a:ext cx="2971800" cy="3385542"/>
          </a:xfrm>
          <a:prstGeom prst="rect">
            <a:avLst/>
          </a:prstGeom>
          <a:noFill/>
        </p:spPr>
        <p:txBody>
          <a:bodyPr wrap="square" rtlCol="0">
            <a:spAutoFit/>
          </a:bodyPr>
          <a:lstStyle/>
          <a:p>
            <a:pPr>
              <a:buFont typeface="Arial" pitchFamily="34" charset="0"/>
              <a:buChar char="•"/>
            </a:pPr>
            <a:r>
              <a:rPr lang="en-US" sz="2800" b="1" dirty="0" smtClean="0"/>
              <a:t> Individual organisms</a:t>
            </a:r>
          </a:p>
          <a:p>
            <a:pPr>
              <a:buFont typeface="Arial" pitchFamily="34" charset="0"/>
              <a:buChar char="•"/>
            </a:pPr>
            <a:r>
              <a:rPr lang="en-US" sz="2800" b="1" dirty="0" smtClean="0"/>
              <a:t> Populations</a:t>
            </a:r>
          </a:p>
          <a:p>
            <a:pPr>
              <a:buFont typeface="Arial" pitchFamily="34" charset="0"/>
              <a:buChar char="•"/>
            </a:pPr>
            <a:r>
              <a:rPr lang="en-US" sz="2800" b="1" dirty="0" smtClean="0"/>
              <a:t> Communities</a:t>
            </a:r>
          </a:p>
          <a:p>
            <a:pPr>
              <a:buFont typeface="Arial" pitchFamily="34" charset="0"/>
              <a:buChar char="•"/>
            </a:pPr>
            <a:r>
              <a:rPr lang="en-US" sz="2800" b="1" dirty="0" smtClean="0"/>
              <a:t> Ecosystems</a:t>
            </a:r>
          </a:p>
          <a:p>
            <a:pPr lvl="1">
              <a:buFont typeface="Arial" pitchFamily="34" charset="0"/>
              <a:buChar char="•"/>
            </a:pPr>
            <a:r>
              <a:rPr lang="en-US" sz="2800" b="1" dirty="0" smtClean="0"/>
              <a:t> Biomes</a:t>
            </a:r>
          </a:p>
          <a:p>
            <a:pPr>
              <a:buFont typeface="Arial" pitchFamily="34" charset="0"/>
              <a:buChar char="•"/>
            </a:pPr>
            <a:r>
              <a:rPr lang="en-US" sz="2800" b="1" dirty="0" smtClean="0"/>
              <a:t> Biosphere</a:t>
            </a:r>
          </a:p>
          <a:p>
            <a:pPr>
              <a:buFont typeface="Arial" pitchFamily="34" charset="0"/>
              <a:buChar char="•"/>
            </a:pPr>
            <a:endParaRPr lang="en-US" dirty="0"/>
          </a:p>
        </p:txBody>
      </p:sp>
      <p:sp>
        <p:nvSpPr>
          <p:cNvPr id="6" name="Rounded Rectangle 5"/>
          <p:cNvSpPr/>
          <p:nvPr/>
        </p:nvSpPr>
        <p:spPr>
          <a:xfrm>
            <a:off x="76200" y="4267200"/>
            <a:ext cx="2286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Explain this overview of the levels of organization in ecology</a:t>
            </a:r>
            <a:r>
              <a:rPr lang="en-US" dirty="0" smtClean="0"/>
              <a:t>.</a:t>
            </a:r>
            <a:endParaRPr lang="en-US" dirty="0"/>
          </a:p>
        </p:txBody>
      </p:sp>
      <p:pic>
        <p:nvPicPr>
          <p:cNvPr id="5122" name="Picture 2"/>
          <p:cNvPicPr>
            <a:picLocks noChangeAspect="1" noChangeArrowheads="1"/>
          </p:cNvPicPr>
          <p:nvPr/>
        </p:nvPicPr>
        <p:blipFill>
          <a:blip r:embed="rId3" cstate="print"/>
          <a:srcRect l="2231" t="4444" r="3333"/>
          <a:stretch>
            <a:fillRect/>
          </a:stretch>
        </p:blipFill>
        <p:spPr bwMode="auto">
          <a:xfrm>
            <a:off x="2743200" y="533400"/>
            <a:ext cx="6400800" cy="63246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762000"/>
          </a:xfrm>
        </p:spPr>
        <p:txBody>
          <a:bodyPr>
            <a:normAutofit/>
          </a:bodyPr>
          <a:lstStyle/>
          <a:p>
            <a:r>
              <a:rPr lang="en-US" sz="3200" dirty="0" smtClean="0"/>
              <a:t>Questions to Ponder from Lesson 1Part 1</a:t>
            </a:r>
            <a:endParaRPr lang="en-US" sz="3200" dirty="0"/>
          </a:p>
        </p:txBody>
      </p:sp>
      <p:sp>
        <p:nvSpPr>
          <p:cNvPr id="3" name="TextBox 2"/>
          <p:cNvSpPr txBox="1"/>
          <p:nvPr/>
        </p:nvSpPr>
        <p:spPr>
          <a:xfrm>
            <a:off x="304800" y="914400"/>
            <a:ext cx="8534400" cy="381000"/>
          </a:xfrm>
          <a:prstGeom prst="rect">
            <a:avLst/>
          </a:prstGeom>
          <a:noFill/>
        </p:spPr>
        <p:txBody>
          <a:bodyPr wrap="square" rtlCol="0">
            <a:spAutoFit/>
          </a:bodyPr>
          <a:lstStyle/>
          <a:p>
            <a:r>
              <a:rPr lang="en-US" dirty="0" smtClean="0"/>
              <a:t>What is ecology?</a:t>
            </a:r>
            <a:endParaRPr lang="en-US" dirty="0"/>
          </a:p>
        </p:txBody>
      </p:sp>
      <p:sp>
        <p:nvSpPr>
          <p:cNvPr id="4" name="TextBox 3"/>
          <p:cNvSpPr txBox="1"/>
          <p:nvPr/>
        </p:nvSpPr>
        <p:spPr>
          <a:xfrm>
            <a:off x="304800" y="1258669"/>
            <a:ext cx="8534400" cy="646331"/>
          </a:xfrm>
          <a:prstGeom prst="rect">
            <a:avLst/>
          </a:prstGeom>
          <a:noFill/>
        </p:spPr>
        <p:txBody>
          <a:bodyPr wrap="square" rtlCol="0">
            <a:spAutoFit/>
          </a:bodyPr>
          <a:lstStyle/>
          <a:p>
            <a:r>
              <a:rPr lang="en-US" dirty="0" smtClean="0"/>
              <a:t>Which is bigger: knowledge or science, science or biology, biology or ecology?</a:t>
            </a:r>
            <a:endParaRPr lang="en-US" dirty="0"/>
          </a:p>
        </p:txBody>
      </p:sp>
      <p:sp>
        <p:nvSpPr>
          <p:cNvPr id="5" name="TextBox 4"/>
          <p:cNvSpPr txBox="1"/>
          <p:nvPr/>
        </p:nvSpPr>
        <p:spPr>
          <a:xfrm>
            <a:off x="304800" y="1905000"/>
            <a:ext cx="8763000" cy="369332"/>
          </a:xfrm>
          <a:prstGeom prst="rect">
            <a:avLst/>
          </a:prstGeom>
          <a:noFill/>
        </p:spPr>
        <p:txBody>
          <a:bodyPr wrap="square" rtlCol="0">
            <a:spAutoFit/>
          </a:bodyPr>
          <a:lstStyle/>
          <a:p>
            <a:r>
              <a:rPr lang="en-US" dirty="0" smtClean="0"/>
              <a:t>What is the </a:t>
            </a:r>
            <a:r>
              <a:rPr lang="en-US" smtClean="0"/>
              <a:t>biosphere?</a:t>
            </a:r>
            <a:endParaRPr lang="en-US" dirty="0"/>
          </a:p>
        </p:txBody>
      </p:sp>
      <p:sp>
        <p:nvSpPr>
          <p:cNvPr id="6" name="TextBox 5"/>
          <p:cNvSpPr txBox="1"/>
          <p:nvPr/>
        </p:nvSpPr>
        <p:spPr>
          <a:xfrm>
            <a:off x="304800" y="2286000"/>
            <a:ext cx="8686800" cy="369332"/>
          </a:xfrm>
          <a:prstGeom prst="rect">
            <a:avLst/>
          </a:prstGeom>
          <a:noFill/>
        </p:spPr>
        <p:txBody>
          <a:bodyPr wrap="square" rtlCol="0">
            <a:spAutoFit/>
          </a:bodyPr>
          <a:lstStyle/>
          <a:p>
            <a:r>
              <a:rPr lang="en-US" dirty="0" smtClean="0"/>
              <a:t>What do </a:t>
            </a:r>
            <a:r>
              <a:rPr lang="en-US" i="1" dirty="0" smtClean="0"/>
              <a:t>biotic</a:t>
            </a:r>
            <a:r>
              <a:rPr lang="en-US" dirty="0" smtClean="0"/>
              <a:t> and </a:t>
            </a:r>
            <a:r>
              <a:rPr lang="en-US" i="1" dirty="0" err="1" smtClean="0"/>
              <a:t>abiotic</a:t>
            </a:r>
            <a:r>
              <a:rPr lang="en-US" dirty="0" smtClean="0"/>
              <a:t> mean</a:t>
            </a:r>
            <a:endParaRPr lang="en-US" dirty="0"/>
          </a:p>
        </p:txBody>
      </p:sp>
      <p:sp>
        <p:nvSpPr>
          <p:cNvPr id="7" name="TextBox 6"/>
          <p:cNvSpPr txBox="1"/>
          <p:nvPr/>
        </p:nvSpPr>
        <p:spPr>
          <a:xfrm>
            <a:off x="304800" y="2667000"/>
            <a:ext cx="8610600" cy="369332"/>
          </a:xfrm>
          <a:prstGeom prst="rect">
            <a:avLst/>
          </a:prstGeom>
          <a:noFill/>
        </p:spPr>
        <p:txBody>
          <a:bodyPr wrap="square" rtlCol="0">
            <a:spAutoFit/>
          </a:bodyPr>
          <a:lstStyle/>
          <a:p>
            <a:r>
              <a:rPr lang="en-US" dirty="0" smtClean="0"/>
              <a:t>What are the levels of organization in ecology?</a:t>
            </a:r>
            <a:endParaRPr lang="en-US" dirty="0"/>
          </a:p>
        </p:txBody>
      </p:sp>
      <p:sp>
        <p:nvSpPr>
          <p:cNvPr id="8" name="TextBox 7"/>
          <p:cNvSpPr txBox="1"/>
          <p:nvPr/>
        </p:nvSpPr>
        <p:spPr>
          <a:xfrm>
            <a:off x="304800" y="3048000"/>
            <a:ext cx="8458200" cy="369332"/>
          </a:xfrm>
          <a:prstGeom prst="rect">
            <a:avLst/>
          </a:prstGeom>
          <a:noFill/>
        </p:spPr>
        <p:txBody>
          <a:bodyPr wrap="square" rtlCol="0">
            <a:spAutoFit/>
          </a:bodyPr>
          <a:lstStyle/>
          <a:p>
            <a:r>
              <a:rPr lang="en-US" dirty="0" smtClean="0"/>
              <a:t>What are interactions and interdependence?</a:t>
            </a:r>
            <a:endParaRPr lang="en-US" dirty="0"/>
          </a:p>
        </p:txBody>
      </p:sp>
      <p:sp>
        <p:nvSpPr>
          <p:cNvPr id="9" name="TextBox 8"/>
          <p:cNvSpPr txBox="1"/>
          <p:nvPr/>
        </p:nvSpPr>
        <p:spPr>
          <a:xfrm>
            <a:off x="304800" y="3429000"/>
            <a:ext cx="8534400" cy="369332"/>
          </a:xfrm>
          <a:prstGeom prst="rect">
            <a:avLst/>
          </a:prstGeom>
          <a:noFill/>
        </p:spPr>
        <p:txBody>
          <a:bodyPr wrap="square" rtlCol="0">
            <a:spAutoFit/>
          </a:bodyPr>
          <a:lstStyle/>
          <a:p>
            <a:r>
              <a:rPr lang="en-US" dirty="0" smtClean="0"/>
              <a:t>What is a population in ecology?</a:t>
            </a:r>
            <a:endParaRPr lang="en-US" dirty="0"/>
          </a:p>
        </p:txBody>
      </p:sp>
      <p:sp>
        <p:nvSpPr>
          <p:cNvPr id="10" name="TextBox 9"/>
          <p:cNvSpPr txBox="1"/>
          <p:nvPr/>
        </p:nvSpPr>
        <p:spPr>
          <a:xfrm>
            <a:off x="304800" y="3810000"/>
            <a:ext cx="8229600" cy="369332"/>
          </a:xfrm>
          <a:prstGeom prst="rect">
            <a:avLst/>
          </a:prstGeom>
          <a:noFill/>
        </p:spPr>
        <p:txBody>
          <a:bodyPr wrap="square" rtlCol="0">
            <a:spAutoFit/>
          </a:bodyPr>
          <a:lstStyle/>
          <a:p>
            <a:r>
              <a:rPr lang="en-US" dirty="0" smtClean="0"/>
              <a:t>What is a species?</a:t>
            </a:r>
            <a:endParaRPr lang="en-US" dirty="0"/>
          </a:p>
        </p:txBody>
      </p:sp>
      <p:sp>
        <p:nvSpPr>
          <p:cNvPr id="11" name="TextBox 10"/>
          <p:cNvSpPr txBox="1"/>
          <p:nvPr/>
        </p:nvSpPr>
        <p:spPr>
          <a:xfrm>
            <a:off x="304800" y="4191000"/>
            <a:ext cx="8839200" cy="369332"/>
          </a:xfrm>
          <a:prstGeom prst="rect">
            <a:avLst/>
          </a:prstGeom>
          <a:noFill/>
        </p:spPr>
        <p:txBody>
          <a:bodyPr wrap="square" rtlCol="0">
            <a:spAutoFit/>
          </a:bodyPr>
          <a:lstStyle/>
          <a:p>
            <a:r>
              <a:rPr lang="en-US" dirty="0" smtClean="0"/>
              <a:t>What are </a:t>
            </a:r>
            <a:r>
              <a:rPr lang="en-US" dirty="0" err="1" smtClean="0"/>
              <a:t>herbavores</a:t>
            </a:r>
            <a:r>
              <a:rPr lang="en-US" dirty="0" smtClean="0"/>
              <a:t>, carnivores, </a:t>
            </a:r>
            <a:r>
              <a:rPr lang="en-US" dirty="0" err="1" smtClean="0"/>
              <a:t>detritivores</a:t>
            </a:r>
            <a:r>
              <a:rPr lang="en-US" dirty="0" smtClean="0"/>
              <a:t>, and omnivores?</a:t>
            </a:r>
            <a:endParaRPr lang="en-US" dirty="0"/>
          </a:p>
        </p:txBody>
      </p:sp>
      <p:sp>
        <p:nvSpPr>
          <p:cNvPr id="12" name="TextBox 11"/>
          <p:cNvSpPr txBox="1"/>
          <p:nvPr/>
        </p:nvSpPr>
        <p:spPr>
          <a:xfrm>
            <a:off x="304800" y="4572000"/>
            <a:ext cx="8610600" cy="369332"/>
          </a:xfrm>
          <a:prstGeom prst="rect">
            <a:avLst/>
          </a:prstGeom>
          <a:noFill/>
        </p:spPr>
        <p:txBody>
          <a:bodyPr wrap="square" rtlCol="0">
            <a:spAutoFit/>
          </a:bodyPr>
          <a:lstStyle/>
          <a:p>
            <a:r>
              <a:rPr lang="en-US" dirty="0" smtClean="0"/>
              <a:t>What are predator and prey?</a:t>
            </a:r>
            <a:endParaRPr lang="en-US" dirty="0"/>
          </a:p>
        </p:txBody>
      </p:sp>
      <p:pic>
        <p:nvPicPr>
          <p:cNvPr id="48130" name="Picture 2"/>
          <p:cNvPicPr>
            <a:picLocks noChangeAspect="1" noChangeArrowheads="1"/>
          </p:cNvPicPr>
          <p:nvPr/>
        </p:nvPicPr>
        <p:blipFill>
          <a:blip r:embed="rId3" cstate="print"/>
          <a:srcRect/>
          <a:stretch>
            <a:fillRect/>
          </a:stretch>
        </p:blipFill>
        <p:spPr bwMode="auto">
          <a:xfrm>
            <a:off x="7762875" y="5334000"/>
            <a:ext cx="1000125" cy="1190625"/>
          </a:xfrm>
          <a:prstGeom prst="rect">
            <a:avLst/>
          </a:prstGeom>
          <a:noFill/>
          <a:ln w="9525">
            <a:noFill/>
            <a:miter lim="800000"/>
            <a:headEnd/>
            <a:tailEnd/>
          </a:ln>
          <a:effectLst/>
        </p:spPr>
      </p:pic>
      <p:sp>
        <p:nvSpPr>
          <p:cNvPr id="14" name="TextBox 13"/>
          <p:cNvSpPr txBox="1"/>
          <p:nvPr/>
        </p:nvSpPr>
        <p:spPr>
          <a:xfrm>
            <a:off x="304800" y="4964668"/>
            <a:ext cx="6477000" cy="369332"/>
          </a:xfrm>
          <a:prstGeom prst="rect">
            <a:avLst/>
          </a:prstGeom>
          <a:noFill/>
        </p:spPr>
        <p:txBody>
          <a:bodyPr wrap="square" rtlCol="0">
            <a:spAutoFit/>
          </a:bodyPr>
          <a:lstStyle/>
          <a:p>
            <a:r>
              <a:rPr lang="en-US" dirty="0" smtClean="0"/>
              <a:t>What is a food chain?</a:t>
            </a:r>
            <a:endParaRPr lang="en-US" dirty="0"/>
          </a:p>
        </p:txBody>
      </p:sp>
      <p:sp>
        <p:nvSpPr>
          <p:cNvPr id="15" name="TextBox 14"/>
          <p:cNvSpPr txBox="1"/>
          <p:nvPr/>
        </p:nvSpPr>
        <p:spPr>
          <a:xfrm>
            <a:off x="304800" y="5345668"/>
            <a:ext cx="5943600" cy="369332"/>
          </a:xfrm>
          <a:prstGeom prst="rect">
            <a:avLst/>
          </a:prstGeom>
          <a:noFill/>
        </p:spPr>
        <p:txBody>
          <a:bodyPr wrap="square" rtlCol="0">
            <a:spAutoFit/>
          </a:bodyPr>
          <a:lstStyle/>
          <a:p>
            <a:r>
              <a:rPr lang="en-US" dirty="0" smtClean="0"/>
              <a:t>What is a food web? </a:t>
            </a:r>
            <a:endParaRPr lang="en-US" dirty="0"/>
          </a:p>
        </p:txBody>
      </p:sp>
      <p:sp>
        <p:nvSpPr>
          <p:cNvPr id="16" name="TextBox 15"/>
          <p:cNvSpPr txBox="1"/>
          <p:nvPr/>
        </p:nvSpPr>
        <p:spPr>
          <a:xfrm>
            <a:off x="304800" y="5650468"/>
            <a:ext cx="6096000" cy="369332"/>
          </a:xfrm>
          <a:prstGeom prst="rect">
            <a:avLst/>
          </a:prstGeom>
          <a:noFill/>
        </p:spPr>
        <p:txBody>
          <a:bodyPr wrap="square" rtlCol="0">
            <a:spAutoFit/>
          </a:bodyPr>
          <a:lstStyle/>
          <a:p>
            <a:r>
              <a:rPr lang="en-US" dirty="0" smtClean="0"/>
              <a:t>What is a biogeochemical cycle?</a:t>
            </a:r>
            <a:endParaRPr lang="en-US" dirty="0"/>
          </a:p>
        </p:txBody>
      </p:sp>
      <p:sp>
        <p:nvSpPr>
          <p:cNvPr id="17" name="Rounded Rectangle 16"/>
          <p:cNvSpPr/>
          <p:nvPr/>
        </p:nvSpPr>
        <p:spPr>
          <a:xfrm>
            <a:off x="4495800" y="5486400"/>
            <a:ext cx="2514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Answer 3 of these questions.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2000" fill="hold"/>
                                        <p:tgtEl>
                                          <p:spTgt spid="481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P spid="15" grpId="0"/>
      <p:bldP spid="16"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838200"/>
          </a:xfrm>
        </p:spPr>
        <p:txBody>
          <a:bodyPr>
            <a:normAutofit/>
          </a:bodyPr>
          <a:lstStyle/>
          <a:p>
            <a:r>
              <a:rPr lang="en-US" sz="3200" dirty="0" smtClean="0"/>
              <a:t>Questions to Ponder from Lesson 1 Part 2</a:t>
            </a:r>
            <a:endParaRPr lang="en-US" sz="3200" dirty="0"/>
          </a:p>
        </p:txBody>
      </p:sp>
      <p:sp>
        <p:nvSpPr>
          <p:cNvPr id="3" name="TextBox 2"/>
          <p:cNvSpPr txBox="1"/>
          <p:nvPr/>
        </p:nvSpPr>
        <p:spPr>
          <a:xfrm>
            <a:off x="304800" y="914400"/>
            <a:ext cx="8534400" cy="381000"/>
          </a:xfrm>
          <a:prstGeom prst="rect">
            <a:avLst/>
          </a:prstGeom>
          <a:noFill/>
        </p:spPr>
        <p:txBody>
          <a:bodyPr wrap="square" rtlCol="0">
            <a:spAutoFit/>
          </a:bodyPr>
          <a:lstStyle/>
          <a:p>
            <a:r>
              <a:rPr lang="en-US" dirty="0" smtClean="0"/>
              <a:t>What are the levels of organization studied in biology?</a:t>
            </a:r>
            <a:endParaRPr lang="en-US" dirty="0"/>
          </a:p>
        </p:txBody>
      </p:sp>
      <p:sp>
        <p:nvSpPr>
          <p:cNvPr id="4" name="TextBox 3"/>
          <p:cNvSpPr txBox="1"/>
          <p:nvPr/>
        </p:nvSpPr>
        <p:spPr>
          <a:xfrm>
            <a:off x="304800" y="1258669"/>
            <a:ext cx="8534400" cy="369332"/>
          </a:xfrm>
          <a:prstGeom prst="rect">
            <a:avLst/>
          </a:prstGeom>
          <a:noFill/>
        </p:spPr>
        <p:txBody>
          <a:bodyPr wrap="square" rtlCol="0">
            <a:spAutoFit/>
          </a:bodyPr>
          <a:lstStyle/>
          <a:p>
            <a:r>
              <a:rPr lang="en-US" dirty="0" smtClean="0"/>
              <a:t>What are the levels of organization studied in ecology?</a:t>
            </a:r>
            <a:endParaRPr lang="en-US" dirty="0"/>
          </a:p>
        </p:txBody>
      </p:sp>
      <p:sp>
        <p:nvSpPr>
          <p:cNvPr id="5" name="TextBox 4"/>
          <p:cNvSpPr txBox="1"/>
          <p:nvPr/>
        </p:nvSpPr>
        <p:spPr>
          <a:xfrm>
            <a:off x="304800" y="1600200"/>
            <a:ext cx="8763000" cy="646331"/>
          </a:xfrm>
          <a:prstGeom prst="rect">
            <a:avLst/>
          </a:prstGeom>
          <a:noFill/>
        </p:spPr>
        <p:txBody>
          <a:bodyPr wrap="square" rtlCol="0">
            <a:spAutoFit/>
          </a:bodyPr>
          <a:lstStyle/>
          <a:p>
            <a:r>
              <a:rPr lang="en-US" dirty="0" smtClean="0"/>
              <a:t>What concept in science are we using when we divide biology or ecology into different levels of organization?</a:t>
            </a:r>
            <a:endParaRPr lang="en-US" dirty="0"/>
          </a:p>
        </p:txBody>
      </p:sp>
      <p:sp>
        <p:nvSpPr>
          <p:cNvPr id="6" name="TextBox 5"/>
          <p:cNvSpPr txBox="1"/>
          <p:nvPr/>
        </p:nvSpPr>
        <p:spPr>
          <a:xfrm>
            <a:off x="304800" y="2286000"/>
            <a:ext cx="8686800" cy="369332"/>
          </a:xfrm>
          <a:prstGeom prst="rect">
            <a:avLst/>
          </a:prstGeom>
          <a:noFill/>
        </p:spPr>
        <p:txBody>
          <a:bodyPr wrap="square" rtlCol="0">
            <a:spAutoFit/>
          </a:bodyPr>
          <a:lstStyle/>
          <a:p>
            <a:r>
              <a:rPr lang="en-US" dirty="0" smtClean="0"/>
              <a:t>What do </a:t>
            </a:r>
            <a:r>
              <a:rPr lang="en-US" i="1" dirty="0" smtClean="0"/>
              <a:t>biotic</a:t>
            </a:r>
            <a:r>
              <a:rPr lang="en-US" dirty="0" smtClean="0"/>
              <a:t> and </a:t>
            </a:r>
            <a:r>
              <a:rPr lang="en-US" i="1" dirty="0" err="1" smtClean="0"/>
              <a:t>abiotic</a:t>
            </a:r>
            <a:r>
              <a:rPr lang="en-US" dirty="0" smtClean="0"/>
              <a:t> mean</a:t>
            </a:r>
            <a:endParaRPr lang="en-US" dirty="0"/>
          </a:p>
        </p:txBody>
      </p:sp>
      <p:sp>
        <p:nvSpPr>
          <p:cNvPr id="7" name="TextBox 6"/>
          <p:cNvSpPr txBox="1"/>
          <p:nvPr/>
        </p:nvSpPr>
        <p:spPr>
          <a:xfrm>
            <a:off x="304800" y="2667000"/>
            <a:ext cx="8610600" cy="369332"/>
          </a:xfrm>
          <a:prstGeom prst="rect">
            <a:avLst/>
          </a:prstGeom>
          <a:noFill/>
        </p:spPr>
        <p:txBody>
          <a:bodyPr wrap="square" rtlCol="0">
            <a:spAutoFit/>
          </a:bodyPr>
          <a:lstStyle/>
          <a:p>
            <a:r>
              <a:rPr lang="en-US" dirty="0" smtClean="0"/>
              <a:t>What are the differences between biology and ecology?</a:t>
            </a:r>
            <a:endParaRPr lang="en-US" dirty="0"/>
          </a:p>
        </p:txBody>
      </p:sp>
      <p:sp>
        <p:nvSpPr>
          <p:cNvPr id="8" name="TextBox 7"/>
          <p:cNvSpPr txBox="1"/>
          <p:nvPr/>
        </p:nvSpPr>
        <p:spPr>
          <a:xfrm>
            <a:off x="304800" y="3048000"/>
            <a:ext cx="8458200" cy="646331"/>
          </a:xfrm>
          <a:prstGeom prst="rect">
            <a:avLst/>
          </a:prstGeom>
          <a:noFill/>
        </p:spPr>
        <p:txBody>
          <a:bodyPr wrap="square" rtlCol="0">
            <a:spAutoFit/>
          </a:bodyPr>
          <a:lstStyle/>
          <a:p>
            <a:r>
              <a:rPr lang="en-US" dirty="0" smtClean="0"/>
              <a:t>What are the differences between the levels of organization studied in  biology and in ecology?</a:t>
            </a:r>
            <a:endParaRPr lang="en-US" dirty="0"/>
          </a:p>
        </p:txBody>
      </p:sp>
      <p:sp>
        <p:nvSpPr>
          <p:cNvPr id="10" name="TextBox 9"/>
          <p:cNvSpPr txBox="1"/>
          <p:nvPr/>
        </p:nvSpPr>
        <p:spPr>
          <a:xfrm>
            <a:off x="304800" y="3657600"/>
            <a:ext cx="8229600" cy="369332"/>
          </a:xfrm>
          <a:prstGeom prst="rect">
            <a:avLst/>
          </a:prstGeom>
          <a:noFill/>
        </p:spPr>
        <p:txBody>
          <a:bodyPr wrap="square" rtlCol="0">
            <a:spAutoFit/>
          </a:bodyPr>
          <a:lstStyle/>
          <a:p>
            <a:r>
              <a:rPr lang="en-US" dirty="0" smtClean="0"/>
              <a:t>What are properties?</a:t>
            </a:r>
            <a:endParaRPr lang="en-US" dirty="0"/>
          </a:p>
        </p:txBody>
      </p:sp>
      <p:sp>
        <p:nvSpPr>
          <p:cNvPr id="11" name="TextBox 10"/>
          <p:cNvSpPr txBox="1"/>
          <p:nvPr/>
        </p:nvSpPr>
        <p:spPr>
          <a:xfrm>
            <a:off x="304800" y="4050268"/>
            <a:ext cx="8839200" cy="369332"/>
          </a:xfrm>
          <a:prstGeom prst="rect">
            <a:avLst/>
          </a:prstGeom>
          <a:noFill/>
        </p:spPr>
        <p:txBody>
          <a:bodyPr wrap="square" rtlCol="0">
            <a:spAutoFit/>
          </a:bodyPr>
          <a:lstStyle/>
          <a:p>
            <a:r>
              <a:rPr lang="en-US" dirty="0" smtClean="0"/>
              <a:t>What are emergent properties?     When do emergent properties emerge? </a:t>
            </a:r>
          </a:p>
        </p:txBody>
      </p:sp>
      <p:pic>
        <p:nvPicPr>
          <p:cNvPr id="48130" name="Picture 2"/>
          <p:cNvPicPr>
            <a:picLocks noChangeAspect="1" noChangeArrowheads="1"/>
          </p:cNvPicPr>
          <p:nvPr/>
        </p:nvPicPr>
        <p:blipFill>
          <a:blip r:embed="rId3" cstate="print"/>
          <a:srcRect/>
          <a:stretch>
            <a:fillRect/>
          </a:stretch>
        </p:blipFill>
        <p:spPr bwMode="auto">
          <a:xfrm>
            <a:off x="7458075" y="5334000"/>
            <a:ext cx="1000125" cy="1190625"/>
          </a:xfrm>
          <a:prstGeom prst="rect">
            <a:avLst/>
          </a:prstGeom>
          <a:noFill/>
          <a:ln w="9525">
            <a:noFill/>
            <a:miter lim="800000"/>
            <a:headEnd/>
            <a:tailEnd/>
          </a:ln>
          <a:effectLst/>
        </p:spPr>
      </p:pic>
      <p:sp>
        <p:nvSpPr>
          <p:cNvPr id="14" name="TextBox 13"/>
          <p:cNvSpPr txBox="1"/>
          <p:nvPr/>
        </p:nvSpPr>
        <p:spPr>
          <a:xfrm>
            <a:off x="304800" y="4419600"/>
            <a:ext cx="6477000" cy="369332"/>
          </a:xfrm>
          <a:prstGeom prst="rect">
            <a:avLst/>
          </a:prstGeom>
          <a:noFill/>
        </p:spPr>
        <p:txBody>
          <a:bodyPr wrap="square" rtlCol="0">
            <a:spAutoFit/>
          </a:bodyPr>
          <a:lstStyle/>
          <a:p>
            <a:r>
              <a:rPr lang="en-US" dirty="0" smtClean="0"/>
              <a:t>In biology, what is meant be the term population?</a:t>
            </a:r>
            <a:endParaRPr lang="en-US" dirty="0"/>
          </a:p>
        </p:txBody>
      </p:sp>
      <p:sp>
        <p:nvSpPr>
          <p:cNvPr id="17" name="TextBox 16"/>
          <p:cNvSpPr txBox="1"/>
          <p:nvPr/>
        </p:nvSpPr>
        <p:spPr>
          <a:xfrm>
            <a:off x="304800" y="4800600"/>
            <a:ext cx="6629400" cy="369332"/>
          </a:xfrm>
          <a:prstGeom prst="rect">
            <a:avLst/>
          </a:prstGeom>
          <a:noFill/>
        </p:spPr>
        <p:txBody>
          <a:bodyPr wrap="square" rtlCol="0">
            <a:spAutoFit/>
          </a:bodyPr>
          <a:lstStyle/>
          <a:p>
            <a:r>
              <a:rPr lang="en-US" dirty="0" smtClean="0"/>
              <a:t>What type of ecosystem is the Serengeti Plain? </a:t>
            </a:r>
            <a:endParaRPr lang="en-US" dirty="0"/>
          </a:p>
        </p:txBody>
      </p:sp>
      <p:sp>
        <p:nvSpPr>
          <p:cNvPr id="15" name="Rounded Rectangle 14"/>
          <p:cNvSpPr/>
          <p:nvPr/>
        </p:nvSpPr>
        <p:spPr>
          <a:xfrm>
            <a:off x="2286000" y="5715000"/>
            <a:ext cx="3810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Answer 3 of these questions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nodeType="clickEffect">
                                  <p:stCondLst>
                                    <p:cond delay="0"/>
                                  </p:stCondLst>
                                  <p:childTnLst>
                                    <p:animScale>
                                      <p:cBhvr>
                                        <p:cTn id="67" dur="2000" fill="hold"/>
                                        <p:tgtEl>
                                          <p:spTgt spid="481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4" grpId="0"/>
      <p:bldP spid="17"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8/27 Homework</a:t>
            </a:r>
            <a:endParaRPr lang="en-US" dirty="0"/>
          </a:p>
        </p:txBody>
      </p:sp>
      <p:sp>
        <p:nvSpPr>
          <p:cNvPr id="3" name="TextBox 2"/>
          <p:cNvSpPr txBox="1"/>
          <p:nvPr/>
        </p:nvSpPr>
        <p:spPr>
          <a:xfrm>
            <a:off x="990600" y="1828800"/>
            <a:ext cx="6324600" cy="3693319"/>
          </a:xfrm>
          <a:prstGeom prst="rect">
            <a:avLst/>
          </a:prstGeom>
          <a:noFill/>
        </p:spPr>
        <p:txBody>
          <a:bodyPr wrap="square" rtlCol="0">
            <a:spAutoFit/>
          </a:bodyPr>
          <a:lstStyle/>
          <a:p>
            <a:pPr marL="342900" indent="-342900">
              <a:buAutoNum type="arabicPeriod"/>
            </a:pPr>
            <a:r>
              <a:rPr lang="en-US" dirty="0" smtClean="0"/>
              <a:t>What does the term “Eco-Friendly mean?</a:t>
            </a:r>
          </a:p>
          <a:p>
            <a:pPr marL="342900" indent="-342900">
              <a:buAutoNum type="arabicPeriod"/>
            </a:pPr>
            <a:r>
              <a:rPr lang="en-US" dirty="0" smtClean="0"/>
              <a:t>Give me four examples of things you consider “Eco-Friendly items or processes.</a:t>
            </a:r>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What is Ecology? How does it involve us?</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r>
              <a:rPr lang="en-US" dirty="0" smtClean="0"/>
              <a:t>Activity: Make a Food chain involving at least 5 organisms of your choice. Draw it out showing what eats what.</a:t>
            </a:r>
          </a:p>
          <a:p>
            <a:endParaRPr lang="en-US" dirty="0"/>
          </a:p>
        </p:txBody>
      </p:sp>
    </p:spTree>
    <p:extLst>
      <p:ext uri="{BB962C8B-B14F-4D97-AF65-F5344CB8AC3E}">
        <p14:creationId xmlns:p14="http://schemas.microsoft.com/office/powerpoint/2010/main" val="402587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Massachusetts Framework Standard for Ecology</a:t>
            </a:r>
            <a:endParaRPr lang="en-US" dirty="0"/>
          </a:p>
        </p:txBody>
      </p:sp>
      <p:sp>
        <p:nvSpPr>
          <p:cNvPr id="3" name="TextBox 2"/>
          <p:cNvSpPr txBox="1"/>
          <p:nvPr/>
        </p:nvSpPr>
        <p:spPr>
          <a:xfrm>
            <a:off x="76200" y="1524000"/>
            <a:ext cx="8915400" cy="646331"/>
          </a:xfrm>
          <a:prstGeom prst="rect">
            <a:avLst/>
          </a:prstGeom>
          <a:noFill/>
        </p:spPr>
        <p:txBody>
          <a:bodyPr wrap="square" rtlCol="0">
            <a:spAutoFit/>
          </a:bodyPr>
          <a:lstStyle/>
          <a:p>
            <a:r>
              <a:rPr lang="en-US" b="1" i="1" dirty="0" smtClean="0"/>
              <a:t>Central Concept:</a:t>
            </a:r>
            <a:r>
              <a:rPr lang="en-US" b="1" dirty="0" smtClean="0"/>
              <a:t> Ecology is the interaction among organisms and between organisms and their environment. </a:t>
            </a:r>
            <a:endParaRPr lang="en-US" dirty="0"/>
          </a:p>
        </p:txBody>
      </p:sp>
      <p:sp>
        <p:nvSpPr>
          <p:cNvPr id="4" name="TextBox 3"/>
          <p:cNvSpPr txBox="1"/>
          <p:nvPr/>
        </p:nvSpPr>
        <p:spPr>
          <a:xfrm>
            <a:off x="228600" y="2286000"/>
            <a:ext cx="8763000" cy="646331"/>
          </a:xfrm>
          <a:prstGeom prst="rect">
            <a:avLst/>
          </a:prstGeom>
          <a:noFill/>
        </p:spPr>
        <p:txBody>
          <a:bodyPr wrap="square" rtlCol="0">
            <a:spAutoFit/>
          </a:bodyPr>
          <a:lstStyle/>
          <a:p>
            <a:r>
              <a:rPr lang="en-US" b="1" dirty="0" smtClean="0"/>
              <a:t>6.1   Explain how birth, death, immigration, and emigration influence population size.</a:t>
            </a:r>
            <a:endParaRPr lang="en-US" dirty="0"/>
          </a:p>
        </p:txBody>
      </p:sp>
      <p:sp>
        <p:nvSpPr>
          <p:cNvPr id="5" name="TextBox 4"/>
          <p:cNvSpPr txBox="1"/>
          <p:nvPr/>
        </p:nvSpPr>
        <p:spPr>
          <a:xfrm>
            <a:off x="228600" y="2895600"/>
            <a:ext cx="8915400" cy="923330"/>
          </a:xfrm>
          <a:prstGeom prst="rect">
            <a:avLst/>
          </a:prstGeom>
          <a:noFill/>
        </p:spPr>
        <p:txBody>
          <a:bodyPr wrap="square" rtlCol="0">
            <a:spAutoFit/>
          </a:bodyPr>
          <a:lstStyle/>
          <a:p>
            <a:r>
              <a:rPr lang="en-US" b="1" dirty="0" smtClean="0"/>
              <a:t>6.2   Analyze changes in population size and biodiversity (speciation and extinction) that result from the following: natural causes, changes in climate, human activity, and the introduction of invasive, non-native species.</a:t>
            </a:r>
            <a:endParaRPr lang="en-US" dirty="0"/>
          </a:p>
        </p:txBody>
      </p:sp>
      <p:sp>
        <p:nvSpPr>
          <p:cNvPr id="6" name="TextBox 5"/>
          <p:cNvSpPr txBox="1"/>
          <p:nvPr/>
        </p:nvSpPr>
        <p:spPr>
          <a:xfrm>
            <a:off x="228600" y="3810000"/>
            <a:ext cx="8763000" cy="1477328"/>
          </a:xfrm>
          <a:prstGeom prst="rect">
            <a:avLst/>
          </a:prstGeom>
          <a:noFill/>
        </p:spPr>
        <p:txBody>
          <a:bodyPr wrap="square" rtlCol="0">
            <a:spAutoFit/>
          </a:bodyPr>
          <a:lstStyle/>
          <a:p>
            <a:r>
              <a:rPr lang="en-US" b="1" dirty="0" smtClean="0"/>
              <a:t>6.3   </a:t>
            </a:r>
            <a:r>
              <a:rPr lang="en-US" b="1" dirty="0" smtClean="0">
                <a:solidFill>
                  <a:schemeClr val="accent3"/>
                </a:solidFill>
              </a:rPr>
              <a:t>Use a food web to identify and distinguish producers, consumers, and decomposers, and explain the transfer of energy through </a:t>
            </a:r>
            <a:r>
              <a:rPr lang="en-US" b="1" dirty="0" err="1" smtClean="0">
                <a:solidFill>
                  <a:schemeClr val="accent3"/>
                </a:solidFill>
              </a:rPr>
              <a:t>trophic</a:t>
            </a:r>
            <a:r>
              <a:rPr lang="en-US" b="1" dirty="0" smtClean="0">
                <a:solidFill>
                  <a:schemeClr val="accent3"/>
                </a:solidFill>
              </a:rPr>
              <a:t> levels. Describe how relationships among organisms (predation, parasitism, competition, commensalism, mutualism) add to the complexity of biological communities.</a:t>
            </a:r>
            <a:endParaRPr lang="en-US" dirty="0">
              <a:solidFill>
                <a:schemeClr val="accent3"/>
              </a:solidFill>
            </a:endParaRPr>
          </a:p>
        </p:txBody>
      </p:sp>
      <p:sp>
        <p:nvSpPr>
          <p:cNvPr id="7" name="TextBox 6"/>
          <p:cNvSpPr txBox="1"/>
          <p:nvPr/>
        </p:nvSpPr>
        <p:spPr>
          <a:xfrm>
            <a:off x="228600" y="5256074"/>
            <a:ext cx="8763000" cy="1754326"/>
          </a:xfrm>
          <a:prstGeom prst="rect">
            <a:avLst/>
          </a:prstGeom>
          <a:noFill/>
        </p:spPr>
        <p:txBody>
          <a:bodyPr wrap="square" rtlCol="0">
            <a:spAutoFit/>
          </a:bodyPr>
          <a:lstStyle/>
          <a:p>
            <a:r>
              <a:rPr lang="en-US" b="1" dirty="0"/>
              <a:t>6.4  Explain how water, carbon, and nitrogen cycle between </a:t>
            </a:r>
            <a:r>
              <a:rPr lang="en-US" b="1" dirty="0" err="1"/>
              <a:t>abiotic</a:t>
            </a:r>
            <a:r>
              <a:rPr lang="en-US" b="1" dirty="0"/>
              <a:t> resources and organic matter in an ecosystem, and how oxygen cycles through photosynthesis and respiration.   </a:t>
            </a:r>
            <a:endParaRPr lang="en-US" dirty="0"/>
          </a:p>
          <a:p>
            <a:r>
              <a:rPr lang="en-US" dirty="0"/>
              <a:t/>
            </a:r>
            <a:br>
              <a:rPr lang="en-US" dirty="0"/>
            </a:b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lstStyle/>
          <a:p>
            <a:pPr algn="ctr"/>
            <a:r>
              <a:rPr lang="en-US" dirty="0" smtClean="0"/>
              <a:t>The Biosphere and Gaia </a:t>
            </a:r>
            <a:endParaRPr lang="en-US" dirty="0"/>
          </a:p>
        </p:txBody>
      </p:sp>
      <p:pic>
        <p:nvPicPr>
          <p:cNvPr id="2050" name="Picture 2"/>
          <p:cNvPicPr>
            <a:picLocks noChangeAspect="1" noChangeArrowheads="1"/>
          </p:cNvPicPr>
          <p:nvPr/>
        </p:nvPicPr>
        <p:blipFill>
          <a:blip r:embed="rId3" cstate="print"/>
          <a:srcRect l="9662" r="9179"/>
          <a:stretch>
            <a:fillRect/>
          </a:stretch>
        </p:blipFill>
        <p:spPr bwMode="auto">
          <a:xfrm>
            <a:off x="5943600" y="3505200"/>
            <a:ext cx="3087445" cy="3124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079316" y="1066800"/>
            <a:ext cx="5912284" cy="2286000"/>
          </a:xfrm>
          <a:prstGeom prst="rect">
            <a:avLst/>
          </a:prstGeom>
          <a:noFill/>
          <a:ln w="9525">
            <a:noFill/>
            <a:miter lim="800000"/>
            <a:headEnd/>
            <a:tailEnd/>
          </a:ln>
          <a:effectLst/>
        </p:spPr>
      </p:pic>
      <p:sp>
        <p:nvSpPr>
          <p:cNvPr id="7" name="TextBox 6"/>
          <p:cNvSpPr txBox="1"/>
          <p:nvPr/>
        </p:nvSpPr>
        <p:spPr>
          <a:xfrm>
            <a:off x="228600" y="1066800"/>
            <a:ext cx="2819400" cy="1631216"/>
          </a:xfrm>
          <a:prstGeom prst="rect">
            <a:avLst/>
          </a:prstGeom>
          <a:noFill/>
        </p:spPr>
        <p:txBody>
          <a:bodyPr wrap="square" rtlCol="0">
            <a:spAutoFit/>
          </a:bodyPr>
          <a:lstStyle/>
          <a:p>
            <a:r>
              <a:rPr lang="en-US" sz="2000" dirty="0" smtClean="0"/>
              <a:t>The part of the natural world that ecology deals with is called the </a:t>
            </a:r>
            <a:r>
              <a:rPr lang="en-US" sz="2000" b="1" i="1" dirty="0" smtClean="0"/>
              <a:t>biosphere</a:t>
            </a:r>
            <a:r>
              <a:rPr lang="en-US" sz="2000" dirty="0" smtClean="0"/>
              <a:t>. </a:t>
            </a:r>
            <a:endParaRPr lang="en-US" sz="2000" dirty="0"/>
          </a:p>
        </p:txBody>
      </p:sp>
      <p:sp>
        <p:nvSpPr>
          <p:cNvPr id="8" name="TextBox 7"/>
          <p:cNvSpPr txBox="1"/>
          <p:nvPr/>
        </p:nvSpPr>
        <p:spPr>
          <a:xfrm>
            <a:off x="228600" y="2667000"/>
            <a:ext cx="2743200" cy="1015663"/>
          </a:xfrm>
          <a:prstGeom prst="rect">
            <a:avLst/>
          </a:prstGeom>
          <a:noFill/>
        </p:spPr>
        <p:txBody>
          <a:bodyPr wrap="square" rtlCol="0">
            <a:spAutoFit/>
          </a:bodyPr>
          <a:lstStyle/>
          <a:p>
            <a:r>
              <a:rPr lang="en-US" sz="2000" dirty="0" smtClean="0"/>
              <a:t>The </a:t>
            </a:r>
            <a:r>
              <a:rPr lang="en-US" sz="2000" b="1" dirty="0" smtClean="0">
                <a:solidFill>
                  <a:srgbClr val="FF0000"/>
                </a:solidFill>
              </a:rPr>
              <a:t>biosphere</a:t>
            </a:r>
            <a:r>
              <a:rPr lang="en-US" sz="2000" dirty="0" smtClean="0">
                <a:solidFill>
                  <a:srgbClr val="FF0000"/>
                </a:solidFill>
              </a:rPr>
              <a:t> is the portion of Earth that can support life.</a:t>
            </a:r>
            <a:endParaRPr lang="en-US" sz="2000" dirty="0">
              <a:solidFill>
                <a:srgbClr val="FF0000"/>
              </a:solidFill>
            </a:endParaRPr>
          </a:p>
        </p:txBody>
      </p:sp>
      <p:sp>
        <p:nvSpPr>
          <p:cNvPr id="9" name="TextBox 8"/>
          <p:cNvSpPr txBox="1"/>
          <p:nvPr/>
        </p:nvSpPr>
        <p:spPr>
          <a:xfrm>
            <a:off x="228600" y="3657600"/>
            <a:ext cx="5562600" cy="1015663"/>
          </a:xfrm>
          <a:prstGeom prst="rect">
            <a:avLst/>
          </a:prstGeom>
          <a:noFill/>
        </p:spPr>
        <p:txBody>
          <a:bodyPr wrap="square" rtlCol="0">
            <a:spAutoFit/>
          </a:bodyPr>
          <a:lstStyle/>
          <a:p>
            <a:r>
              <a:rPr lang="en-US" sz="2000" dirty="0" smtClean="0"/>
              <a:t>The </a:t>
            </a:r>
            <a:r>
              <a:rPr lang="en-US" sz="2000" b="1" dirty="0" smtClean="0"/>
              <a:t>biosphere</a:t>
            </a:r>
            <a:r>
              <a:rPr lang="en-US" sz="2000" dirty="0" smtClean="0"/>
              <a:t> extends as high into the sky that we find life and as deep into the Earth as we find living things.  </a:t>
            </a:r>
            <a:endParaRPr lang="en-US" sz="2000" dirty="0"/>
          </a:p>
        </p:txBody>
      </p:sp>
      <p:sp>
        <p:nvSpPr>
          <p:cNvPr id="10" name="TextBox 9"/>
          <p:cNvSpPr txBox="1"/>
          <p:nvPr/>
        </p:nvSpPr>
        <p:spPr>
          <a:xfrm>
            <a:off x="228600" y="4800600"/>
            <a:ext cx="5334000" cy="1015663"/>
          </a:xfrm>
          <a:prstGeom prst="rect">
            <a:avLst/>
          </a:prstGeom>
          <a:noFill/>
        </p:spPr>
        <p:txBody>
          <a:bodyPr wrap="square" rtlCol="0">
            <a:spAutoFit/>
          </a:bodyPr>
          <a:lstStyle/>
          <a:p>
            <a:r>
              <a:rPr lang="en-US" sz="2000" dirty="0" smtClean="0"/>
              <a:t>Scientists often view the whole biosphere as if it were one whole  organism.  This is known as the Gaia Hypothesis.  </a:t>
            </a:r>
            <a:endParaRPr lang="en-US" sz="2000" dirty="0"/>
          </a:p>
        </p:txBody>
      </p:sp>
      <p:sp>
        <p:nvSpPr>
          <p:cNvPr id="11" name="Rounded Rectangle 10"/>
          <p:cNvSpPr/>
          <p:nvPr/>
        </p:nvSpPr>
        <p:spPr>
          <a:xfrm>
            <a:off x="685800" y="5943600"/>
            <a:ext cx="5105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is the Gaia Hypothesis?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ssolv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a:bodyPr>
          <a:lstStyle/>
          <a:p>
            <a:pPr algn="ctr"/>
            <a:r>
              <a:rPr lang="en-US" dirty="0" smtClean="0"/>
              <a:t>Levels of Organization in Ecology</a:t>
            </a:r>
            <a:endParaRPr lang="en-US" dirty="0"/>
          </a:p>
        </p:txBody>
      </p:sp>
      <p:sp>
        <p:nvSpPr>
          <p:cNvPr id="3" name="TextBox 2"/>
          <p:cNvSpPr txBox="1"/>
          <p:nvPr/>
        </p:nvSpPr>
        <p:spPr>
          <a:xfrm>
            <a:off x="381000" y="990600"/>
            <a:ext cx="8534400" cy="707886"/>
          </a:xfrm>
          <a:prstGeom prst="rect">
            <a:avLst/>
          </a:prstGeom>
          <a:noFill/>
        </p:spPr>
        <p:txBody>
          <a:bodyPr wrap="square" rtlCol="0">
            <a:spAutoFit/>
          </a:bodyPr>
          <a:lstStyle/>
          <a:p>
            <a:r>
              <a:rPr lang="en-US" sz="2000" dirty="0" smtClean="0"/>
              <a:t>The Concept of Scale is applied to the biosphere through the </a:t>
            </a:r>
            <a:r>
              <a:rPr lang="en-US" sz="2000" b="1" i="1" dirty="0" smtClean="0"/>
              <a:t>levels of organization</a:t>
            </a:r>
            <a:r>
              <a:rPr lang="en-US" sz="2000" dirty="0" smtClean="0"/>
              <a:t>.  In ecology we study </a:t>
            </a:r>
            <a:r>
              <a:rPr lang="en-US" sz="2000" dirty="0" smtClean="0">
                <a:solidFill>
                  <a:srgbClr val="FF0000"/>
                </a:solidFill>
              </a:rPr>
              <a:t>six of these levels</a:t>
            </a:r>
            <a:r>
              <a:rPr lang="en-US" sz="2000" dirty="0" smtClean="0"/>
              <a:t>.</a:t>
            </a:r>
            <a:endParaRPr lang="en-US" sz="2000" dirty="0"/>
          </a:p>
        </p:txBody>
      </p:sp>
      <p:sp>
        <p:nvSpPr>
          <p:cNvPr id="4" name="TextBox 3"/>
          <p:cNvSpPr txBox="1"/>
          <p:nvPr/>
        </p:nvSpPr>
        <p:spPr>
          <a:xfrm>
            <a:off x="381000" y="1688068"/>
            <a:ext cx="4724400" cy="369332"/>
          </a:xfrm>
          <a:prstGeom prst="rect">
            <a:avLst/>
          </a:prstGeom>
          <a:noFill/>
        </p:spPr>
        <p:txBody>
          <a:bodyPr wrap="square" rtlCol="0">
            <a:spAutoFit/>
          </a:bodyPr>
          <a:lstStyle/>
          <a:p>
            <a:pPr>
              <a:buFont typeface="Arial" pitchFamily="34" charset="0"/>
              <a:buChar char="•"/>
            </a:pPr>
            <a:r>
              <a:rPr lang="en-US" b="1" dirty="0" smtClean="0"/>
              <a:t>  </a:t>
            </a:r>
            <a:r>
              <a:rPr lang="en-US" b="1" dirty="0" smtClean="0">
                <a:solidFill>
                  <a:srgbClr val="FF0000"/>
                </a:solidFill>
              </a:rPr>
              <a:t>Biosphere</a:t>
            </a:r>
            <a:r>
              <a:rPr lang="en-US" b="1" dirty="0" smtClean="0"/>
              <a:t> is divided into ecosystems.</a:t>
            </a:r>
            <a:endParaRPr lang="en-US" b="1" dirty="0"/>
          </a:p>
        </p:txBody>
      </p:sp>
      <p:sp>
        <p:nvSpPr>
          <p:cNvPr id="5" name="TextBox 4"/>
          <p:cNvSpPr txBox="1"/>
          <p:nvPr/>
        </p:nvSpPr>
        <p:spPr>
          <a:xfrm>
            <a:off x="381000" y="1992868"/>
            <a:ext cx="4495800" cy="369332"/>
          </a:xfrm>
          <a:prstGeom prst="rect">
            <a:avLst/>
          </a:prstGeom>
          <a:noFill/>
        </p:spPr>
        <p:txBody>
          <a:bodyPr wrap="square" rtlCol="0">
            <a:spAutoFit/>
          </a:bodyPr>
          <a:lstStyle/>
          <a:p>
            <a:pPr>
              <a:buFont typeface="Arial" pitchFamily="34" charset="0"/>
              <a:buChar char="•"/>
            </a:pPr>
            <a:r>
              <a:rPr lang="en-US" dirty="0" smtClean="0"/>
              <a:t>  </a:t>
            </a:r>
            <a:r>
              <a:rPr lang="en-US" b="1" dirty="0" smtClean="0">
                <a:solidFill>
                  <a:srgbClr val="FF0000"/>
                </a:solidFill>
              </a:rPr>
              <a:t>Ecosystems</a:t>
            </a:r>
            <a:r>
              <a:rPr lang="en-US" b="1" dirty="0" smtClean="0"/>
              <a:t> are divided into biomes. </a:t>
            </a:r>
            <a:endParaRPr lang="en-US" b="1" dirty="0"/>
          </a:p>
        </p:txBody>
      </p:sp>
      <p:sp>
        <p:nvSpPr>
          <p:cNvPr id="6" name="TextBox 5"/>
          <p:cNvSpPr txBox="1"/>
          <p:nvPr/>
        </p:nvSpPr>
        <p:spPr>
          <a:xfrm>
            <a:off x="381000" y="2286000"/>
            <a:ext cx="4953000" cy="369332"/>
          </a:xfrm>
          <a:prstGeom prst="rect">
            <a:avLst/>
          </a:prstGeom>
          <a:noFill/>
        </p:spPr>
        <p:txBody>
          <a:bodyPr wrap="square" rtlCol="0">
            <a:spAutoFit/>
          </a:bodyPr>
          <a:lstStyle/>
          <a:p>
            <a:pPr>
              <a:buFont typeface="Arial" pitchFamily="34" charset="0"/>
              <a:buChar char="•"/>
            </a:pPr>
            <a:r>
              <a:rPr lang="en-US" b="1" dirty="0" smtClean="0"/>
              <a:t>  </a:t>
            </a:r>
            <a:r>
              <a:rPr lang="en-US" b="1" dirty="0" smtClean="0">
                <a:solidFill>
                  <a:srgbClr val="FF0000"/>
                </a:solidFill>
              </a:rPr>
              <a:t>Biomes </a:t>
            </a:r>
            <a:r>
              <a:rPr lang="en-US" b="1" dirty="0" smtClean="0"/>
              <a:t>are divided into  communities.</a:t>
            </a:r>
            <a:endParaRPr lang="en-US" b="1" dirty="0"/>
          </a:p>
        </p:txBody>
      </p:sp>
      <p:sp>
        <p:nvSpPr>
          <p:cNvPr id="7" name="TextBox 6"/>
          <p:cNvSpPr txBox="1"/>
          <p:nvPr/>
        </p:nvSpPr>
        <p:spPr>
          <a:xfrm>
            <a:off x="381000" y="2554069"/>
            <a:ext cx="4572000" cy="646331"/>
          </a:xfrm>
          <a:prstGeom prst="rect">
            <a:avLst/>
          </a:prstGeom>
          <a:noFill/>
        </p:spPr>
        <p:txBody>
          <a:bodyPr wrap="square" rtlCol="0">
            <a:spAutoFit/>
          </a:bodyPr>
          <a:lstStyle/>
          <a:p>
            <a:pPr>
              <a:buFont typeface="Arial" pitchFamily="34" charset="0"/>
              <a:buChar char="•"/>
            </a:pPr>
            <a:r>
              <a:rPr lang="en-US" dirty="0" smtClean="0"/>
              <a:t>  </a:t>
            </a:r>
            <a:r>
              <a:rPr lang="en-US" b="1" dirty="0" smtClean="0">
                <a:solidFill>
                  <a:srgbClr val="FF0000"/>
                </a:solidFill>
              </a:rPr>
              <a:t>Communities </a:t>
            </a:r>
            <a:r>
              <a:rPr lang="en-US" b="1" dirty="0" smtClean="0"/>
              <a:t>( aka. </a:t>
            </a:r>
            <a:r>
              <a:rPr lang="en-US" b="1" dirty="0" err="1" smtClean="0"/>
              <a:t>Biocoenosis</a:t>
            </a:r>
            <a:r>
              <a:rPr lang="en-US" b="1" dirty="0" smtClean="0"/>
              <a:t>) are divided into populations.</a:t>
            </a:r>
            <a:endParaRPr lang="en-US" b="1" dirty="0"/>
          </a:p>
        </p:txBody>
      </p:sp>
      <p:sp>
        <p:nvSpPr>
          <p:cNvPr id="8" name="TextBox 7"/>
          <p:cNvSpPr txBox="1"/>
          <p:nvPr/>
        </p:nvSpPr>
        <p:spPr>
          <a:xfrm>
            <a:off x="381000" y="3124200"/>
            <a:ext cx="5181600" cy="646331"/>
          </a:xfrm>
          <a:prstGeom prst="rect">
            <a:avLst/>
          </a:prstGeom>
          <a:noFill/>
        </p:spPr>
        <p:txBody>
          <a:bodyPr wrap="square" rtlCol="0">
            <a:spAutoFit/>
          </a:bodyPr>
          <a:lstStyle/>
          <a:p>
            <a:pPr>
              <a:buFont typeface="Arial" pitchFamily="34" charset="0"/>
              <a:buChar char="•"/>
            </a:pPr>
            <a:r>
              <a:rPr lang="en-US" dirty="0" smtClean="0"/>
              <a:t>  </a:t>
            </a:r>
            <a:r>
              <a:rPr lang="en-US" b="1" dirty="0">
                <a:solidFill>
                  <a:srgbClr val="FF0000"/>
                </a:solidFill>
              </a:rPr>
              <a:t>P</a:t>
            </a:r>
            <a:r>
              <a:rPr lang="en-US" b="1" dirty="0" smtClean="0">
                <a:solidFill>
                  <a:srgbClr val="FF0000"/>
                </a:solidFill>
              </a:rPr>
              <a:t>opulations</a:t>
            </a:r>
            <a:r>
              <a:rPr lang="en-US" b="1" dirty="0" smtClean="0"/>
              <a:t> are  divided into  individual organisms of particular species.</a:t>
            </a:r>
            <a:endParaRPr lang="en-US" b="1" dirty="0"/>
          </a:p>
        </p:txBody>
      </p:sp>
      <p:sp>
        <p:nvSpPr>
          <p:cNvPr id="9" name="TextBox 8"/>
          <p:cNvSpPr txBox="1"/>
          <p:nvPr/>
        </p:nvSpPr>
        <p:spPr>
          <a:xfrm>
            <a:off x="762000" y="3733800"/>
            <a:ext cx="4572000" cy="1200329"/>
          </a:xfrm>
          <a:prstGeom prst="rect">
            <a:avLst/>
          </a:prstGeom>
          <a:noFill/>
        </p:spPr>
        <p:txBody>
          <a:bodyPr wrap="square" rtlCol="0">
            <a:spAutoFit/>
          </a:bodyPr>
          <a:lstStyle/>
          <a:p>
            <a:pPr>
              <a:buFont typeface="Wingdings" pitchFamily="2" charset="2"/>
              <a:buChar char="Ø"/>
            </a:pPr>
            <a:r>
              <a:rPr lang="en-US" dirty="0" smtClean="0"/>
              <a:t>  </a:t>
            </a:r>
            <a:r>
              <a:rPr lang="en-US" b="1" dirty="0" smtClean="0">
                <a:solidFill>
                  <a:srgbClr val="FF0000"/>
                </a:solidFill>
              </a:rPr>
              <a:t>Large Importance on Populations! </a:t>
            </a:r>
          </a:p>
          <a:p>
            <a:pPr>
              <a:buFont typeface="Wingdings" pitchFamily="2" charset="2"/>
              <a:buChar char="Ø"/>
            </a:pPr>
            <a:r>
              <a:rPr lang="en-US" b="1" dirty="0" smtClean="0"/>
              <a:t>because evolutionary pressure is applied to populations  rather than the other levels of organization in biology.</a:t>
            </a:r>
            <a:endParaRPr lang="en-US" b="1" dirty="0"/>
          </a:p>
        </p:txBody>
      </p:sp>
      <p:sp>
        <p:nvSpPr>
          <p:cNvPr id="10" name="TextBox 9"/>
          <p:cNvSpPr txBox="1"/>
          <p:nvPr/>
        </p:nvSpPr>
        <p:spPr>
          <a:xfrm>
            <a:off x="381000" y="5248870"/>
            <a:ext cx="6400800" cy="923330"/>
          </a:xfrm>
          <a:prstGeom prst="rect">
            <a:avLst/>
          </a:prstGeom>
          <a:noFill/>
        </p:spPr>
        <p:txBody>
          <a:bodyPr wrap="square" rtlCol="0">
            <a:spAutoFit/>
          </a:bodyPr>
          <a:lstStyle/>
          <a:p>
            <a:pPr>
              <a:buFont typeface="Arial" pitchFamily="34" charset="0"/>
              <a:buChar char="•"/>
            </a:pPr>
            <a:r>
              <a:rPr lang="en-US" dirty="0" smtClean="0"/>
              <a:t>  </a:t>
            </a:r>
            <a:r>
              <a:rPr lang="en-US" b="1" dirty="0" smtClean="0"/>
              <a:t>Individual organism  (from a  Species that have evolved from a common ancestry and share common anatomy and physiology).</a:t>
            </a:r>
            <a:endParaRPr lang="en-US" dirty="0"/>
          </a:p>
        </p:txBody>
      </p:sp>
      <p:pic>
        <p:nvPicPr>
          <p:cNvPr id="3074" name="Picture 2"/>
          <p:cNvPicPr>
            <a:picLocks noChangeAspect="1" noChangeArrowheads="1"/>
          </p:cNvPicPr>
          <p:nvPr/>
        </p:nvPicPr>
        <p:blipFill>
          <a:blip r:embed="rId3" cstate="print"/>
          <a:srcRect l="6407" t="3885" r="8913"/>
          <a:stretch>
            <a:fillRect/>
          </a:stretch>
        </p:blipFill>
        <p:spPr bwMode="auto">
          <a:xfrm>
            <a:off x="5912006" y="1681162"/>
            <a:ext cx="2774793" cy="35004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blinds(horizontal)">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dirty="0" smtClean="0"/>
              <a:t>Key Concepts of Ecology are: Interaction and Interdependence</a:t>
            </a:r>
            <a:endParaRPr lang="en-US" dirty="0"/>
          </a:p>
        </p:txBody>
      </p:sp>
      <p:sp>
        <p:nvSpPr>
          <p:cNvPr id="3" name="TextBox 2"/>
          <p:cNvSpPr txBox="1"/>
          <p:nvPr/>
        </p:nvSpPr>
        <p:spPr>
          <a:xfrm>
            <a:off x="304800" y="1219200"/>
            <a:ext cx="8610600" cy="646331"/>
          </a:xfrm>
          <a:prstGeom prst="rect">
            <a:avLst/>
          </a:prstGeom>
          <a:noFill/>
        </p:spPr>
        <p:txBody>
          <a:bodyPr wrap="square" rtlCol="0">
            <a:spAutoFit/>
          </a:bodyPr>
          <a:lstStyle/>
          <a:p>
            <a:r>
              <a:rPr lang="en-US" b="1" dirty="0" smtClean="0">
                <a:solidFill>
                  <a:srgbClr val="FF0000"/>
                </a:solidFill>
              </a:rPr>
              <a:t>Ecologists study the interactions and interdependences between living things and their stimuli</a:t>
            </a:r>
            <a:r>
              <a:rPr lang="en-US" b="1" dirty="0" smtClean="0"/>
              <a:t>.  </a:t>
            </a:r>
            <a:endParaRPr lang="en-US" b="1" dirty="0"/>
          </a:p>
        </p:txBody>
      </p:sp>
      <p:sp>
        <p:nvSpPr>
          <p:cNvPr id="4" name="TextBox 3"/>
          <p:cNvSpPr txBox="1"/>
          <p:nvPr/>
        </p:nvSpPr>
        <p:spPr>
          <a:xfrm>
            <a:off x="304800" y="1828800"/>
            <a:ext cx="8686800" cy="646331"/>
          </a:xfrm>
          <a:prstGeom prst="rect">
            <a:avLst/>
          </a:prstGeom>
          <a:noFill/>
        </p:spPr>
        <p:txBody>
          <a:bodyPr wrap="square" rtlCol="0">
            <a:spAutoFit/>
          </a:bodyPr>
          <a:lstStyle/>
          <a:p>
            <a:r>
              <a:rPr lang="en-US" b="1" dirty="0" smtClean="0"/>
              <a:t>Organisms have interactions and interdependence between each other with their environment.</a:t>
            </a:r>
            <a:endParaRPr lang="en-US" b="1" dirty="0"/>
          </a:p>
        </p:txBody>
      </p:sp>
      <p:sp>
        <p:nvSpPr>
          <p:cNvPr id="5" name="TextBox 4"/>
          <p:cNvSpPr txBox="1"/>
          <p:nvPr/>
        </p:nvSpPr>
        <p:spPr>
          <a:xfrm>
            <a:off x="304800" y="2450068"/>
            <a:ext cx="8534400" cy="369332"/>
          </a:xfrm>
          <a:prstGeom prst="rect">
            <a:avLst/>
          </a:prstGeom>
          <a:noFill/>
        </p:spPr>
        <p:txBody>
          <a:bodyPr wrap="square" rtlCol="0">
            <a:spAutoFit/>
          </a:bodyPr>
          <a:lstStyle/>
          <a:p>
            <a:r>
              <a:rPr lang="en-US" b="1" dirty="0" smtClean="0"/>
              <a:t>Interaction means there is a relationship between two or more organisms.</a:t>
            </a:r>
            <a:endParaRPr lang="en-US" b="1" dirty="0"/>
          </a:p>
        </p:txBody>
      </p:sp>
      <p:sp>
        <p:nvSpPr>
          <p:cNvPr id="6" name="TextBox 5"/>
          <p:cNvSpPr txBox="1"/>
          <p:nvPr/>
        </p:nvSpPr>
        <p:spPr>
          <a:xfrm>
            <a:off x="304800" y="2782669"/>
            <a:ext cx="8534400" cy="646331"/>
          </a:xfrm>
          <a:prstGeom prst="rect">
            <a:avLst/>
          </a:prstGeom>
          <a:noFill/>
        </p:spPr>
        <p:txBody>
          <a:bodyPr wrap="square" rtlCol="0">
            <a:spAutoFit/>
          </a:bodyPr>
          <a:lstStyle/>
          <a:p>
            <a:r>
              <a:rPr lang="en-US" b="1" dirty="0" smtClean="0"/>
              <a:t>Interdependent means that these organisms interacting are dependent upon each other.  </a:t>
            </a:r>
            <a:endParaRPr lang="en-US" b="1" dirty="0"/>
          </a:p>
        </p:txBody>
      </p:sp>
      <p:sp>
        <p:nvSpPr>
          <p:cNvPr id="7" name="TextBox 6"/>
          <p:cNvSpPr txBox="1"/>
          <p:nvPr/>
        </p:nvSpPr>
        <p:spPr>
          <a:xfrm>
            <a:off x="304800" y="3429000"/>
            <a:ext cx="8458200" cy="646331"/>
          </a:xfrm>
          <a:prstGeom prst="rect">
            <a:avLst/>
          </a:prstGeom>
          <a:noFill/>
        </p:spPr>
        <p:txBody>
          <a:bodyPr wrap="square" rtlCol="0">
            <a:spAutoFit/>
          </a:bodyPr>
          <a:lstStyle/>
          <a:p>
            <a:r>
              <a:rPr lang="en-US" b="1" dirty="0" smtClean="0">
                <a:solidFill>
                  <a:srgbClr val="FF0000"/>
                </a:solidFill>
              </a:rPr>
              <a:t>Living things are affected by the interaction and interdependence with other living things, and with the physical environment. </a:t>
            </a:r>
            <a:endParaRPr lang="en-US" b="1" dirty="0">
              <a:solidFill>
                <a:srgbClr val="FF0000"/>
              </a:solidFill>
            </a:endParaRPr>
          </a:p>
        </p:txBody>
      </p:sp>
      <p:sp>
        <p:nvSpPr>
          <p:cNvPr id="8" name="TextBox 7"/>
          <p:cNvSpPr txBox="1"/>
          <p:nvPr/>
        </p:nvSpPr>
        <p:spPr>
          <a:xfrm>
            <a:off x="304800" y="4114800"/>
            <a:ext cx="8610600" cy="646331"/>
          </a:xfrm>
          <a:prstGeom prst="rect">
            <a:avLst/>
          </a:prstGeom>
          <a:noFill/>
        </p:spPr>
        <p:txBody>
          <a:bodyPr wrap="square" rtlCol="0">
            <a:spAutoFit/>
          </a:bodyPr>
          <a:lstStyle/>
          <a:p>
            <a:r>
              <a:rPr lang="en-US" b="1" dirty="0" smtClean="0"/>
              <a:t>As you recall one of the characteristics of living things is that living organisms respond to stimuli.</a:t>
            </a:r>
            <a:endParaRPr lang="en-US" b="1" dirty="0"/>
          </a:p>
        </p:txBody>
      </p:sp>
      <p:pic>
        <p:nvPicPr>
          <p:cNvPr id="10" name="Picture 9" descr="resp 2 stim.jpg"/>
          <p:cNvPicPr>
            <a:picLocks noChangeAspect="1"/>
          </p:cNvPicPr>
          <p:nvPr/>
        </p:nvPicPr>
        <p:blipFill>
          <a:blip r:embed="rId3" cstate="print"/>
          <a:stretch>
            <a:fillRect/>
          </a:stretch>
        </p:blipFill>
        <p:spPr>
          <a:xfrm>
            <a:off x="4419600" y="4419600"/>
            <a:ext cx="3398982" cy="2438400"/>
          </a:xfrm>
          <a:prstGeom prst="rect">
            <a:avLst/>
          </a:prstGeom>
        </p:spPr>
      </p:pic>
      <p:sp>
        <p:nvSpPr>
          <p:cNvPr id="11" name="TextBox 10"/>
          <p:cNvSpPr txBox="1"/>
          <p:nvPr/>
        </p:nvSpPr>
        <p:spPr>
          <a:xfrm>
            <a:off x="304800" y="4791670"/>
            <a:ext cx="4114800" cy="923330"/>
          </a:xfrm>
          <a:prstGeom prst="rect">
            <a:avLst/>
          </a:prstGeom>
          <a:noFill/>
        </p:spPr>
        <p:txBody>
          <a:bodyPr wrap="square" rtlCol="0">
            <a:spAutoFit/>
          </a:bodyPr>
          <a:lstStyle/>
          <a:p>
            <a:r>
              <a:rPr lang="en-US" b="1" dirty="0" smtClean="0"/>
              <a:t>Ecologists study the interactions and interdependences between living things and their stimuli. </a:t>
            </a:r>
            <a:endParaRPr lang="en-US" b="1" dirty="0"/>
          </a:p>
        </p:txBody>
      </p:sp>
      <p:sp>
        <p:nvSpPr>
          <p:cNvPr id="12" name="Rounded Rectangle 11"/>
          <p:cNvSpPr/>
          <p:nvPr/>
        </p:nvSpPr>
        <p:spPr>
          <a:xfrm>
            <a:off x="0" y="5867400"/>
            <a:ext cx="4114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Discuss the key concepts of this unit.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47800"/>
          </a:xfrm>
        </p:spPr>
        <p:txBody>
          <a:bodyPr>
            <a:noAutofit/>
          </a:bodyPr>
          <a:lstStyle/>
          <a:p>
            <a:r>
              <a:rPr lang="en-US" sz="3200" dirty="0" smtClean="0"/>
              <a:t>Examples of interactions and interdependence between organisms and the organisms environment:</a:t>
            </a:r>
            <a:endParaRPr lang="en-US" sz="3200" dirty="0"/>
          </a:p>
        </p:txBody>
      </p:sp>
      <p:sp>
        <p:nvSpPr>
          <p:cNvPr id="3" name="TextBox 2"/>
          <p:cNvSpPr txBox="1"/>
          <p:nvPr/>
        </p:nvSpPr>
        <p:spPr>
          <a:xfrm>
            <a:off x="228600" y="1524000"/>
            <a:ext cx="8610600" cy="1200329"/>
          </a:xfrm>
          <a:prstGeom prst="rect">
            <a:avLst/>
          </a:prstGeom>
          <a:noFill/>
        </p:spPr>
        <p:txBody>
          <a:bodyPr wrap="square" rtlCol="0">
            <a:spAutoFit/>
          </a:bodyPr>
          <a:lstStyle/>
          <a:p>
            <a:r>
              <a:rPr lang="en-US" b="1" dirty="0" smtClean="0">
                <a:solidFill>
                  <a:srgbClr val="FF0000"/>
                </a:solidFill>
              </a:rPr>
              <a:t>Light energy from the sun is captured and transformed into chemical energy (carbohydrates) in the process of photosynthesis. </a:t>
            </a:r>
            <a:r>
              <a:rPr lang="en-US" b="1" dirty="0" smtClean="0"/>
              <a:t>The energy passes through the environment from one organism to another via the feeding relationship. </a:t>
            </a:r>
            <a:r>
              <a:rPr lang="en-US" dirty="0" smtClean="0"/>
              <a:t>   </a:t>
            </a:r>
            <a:endParaRPr lang="en-US" dirty="0"/>
          </a:p>
        </p:txBody>
      </p:sp>
      <p:sp>
        <p:nvSpPr>
          <p:cNvPr id="4" name="TextBox 3"/>
          <p:cNvSpPr txBox="1"/>
          <p:nvPr/>
        </p:nvSpPr>
        <p:spPr>
          <a:xfrm>
            <a:off x="228600" y="2667000"/>
            <a:ext cx="5257800" cy="646331"/>
          </a:xfrm>
          <a:prstGeom prst="rect">
            <a:avLst/>
          </a:prstGeom>
          <a:noFill/>
        </p:spPr>
        <p:txBody>
          <a:bodyPr wrap="square" rtlCol="0">
            <a:spAutoFit/>
          </a:bodyPr>
          <a:lstStyle/>
          <a:p>
            <a:r>
              <a:rPr lang="en-US" b="1" dirty="0" smtClean="0"/>
              <a:t>This energy is passed through carbon-based molecules and other nutrients</a:t>
            </a:r>
            <a:r>
              <a:rPr lang="en-US" dirty="0" smtClean="0"/>
              <a:t>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47800" y="3300221"/>
            <a:ext cx="4876800" cy="3557779"/>
          </a:xfrm>
          <a:prstGeom prst="rect">
            <a:avLst/>
          </a:prstGeom>
          <a:noFill/>
          <a:ln w="9525">
            <a:noFill/>
            <a:miter lim="800000"/>
            <a:headEnd/>
            <a:tailEnd/>
          </a:ln>
          <a:effectLst/>
        </p:spPr>
      </p:pic>
      <p:sp>
        <p:nvSpPr>
          <p:cNvPr id="7" name="TextBox 6"/>
          <p:cNvSpPr txBox="1"/>
          <p:nvPr/>
        </p:nvSpPr>
        <p:spPr>
          <a:xfrm>
            <a:off x="5334000" y="3733800"/>
            <a:ext cx="3200400" cy="381000"/>
          </a:xfrm>
          <a:prstGeom prst="rect">
            <a:avLst/>
          </a:prstGeom>
          <a:noFill/>
        </p:spPr>
        <p:txBody>
          <a:bodyPr wrap="square" rtlCol="0">
            <a:spAutoFit/>
          </a:bodyPr>
          <a:lstStyle/>
          <a:p>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6454979" y="2362201"/>
            <a:ext cx="2536621"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dissolv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1278</TotalTime>
  <Words>2237</Words>
  <Application>Microsoft Office PowerPoint</Application>
  <PresentationFormat>On-screen Show (4:3)</PresentationFormat>
  <Paragraphs>311</Paragraphs>
  <Slides>36</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Lucida Sans Unicode</vt:lpstr>
      <vt:lpstr>Verdana</vt:lpstr>
      <vt:lpstr>Wingdings</vt:lpstr>
      <vt:lpstr>Wingdings 2</vt:lpstr>
      <vt:lpstr>Wingdings 3</vt:lpstr>
      <vt:lpstr>Concourse</vt:lpstr>
      <vt:lpstr>Unit 2  Lesson 1 Overview of Ecology and  Levels Of Organization in  Biology and Ecology</vt:lpstr>
      <vt:lpstr>Questions to Answer Daily Problem Set Unit 2- #1</vt:lpstr>
      <vt:lpstr>Overview and Introduction to The Study of Ecology</vt:lpstr>
      <vt:lpstr>8/27 Homework</vt:lpstr>
      <vt:lpstr> Massachusetts Framework Standard for Ecology</vt:lpstr>
      <vt:lpstr>The Biosphere and Gaia </vt:lpstr>
      <vt:lpstr>Levels of Organization in Ecology</vt:lpstr>
      <vt:lpstr>Key Concepts of Ecology are: Interaction and Interdependence</vt:lpstr>
      <vt:lpstr>Examples of interactions and interdependence between organisms and the organisms environment:</vt:lpstr>
      <vt:lpstr>8/29 Homework</vt:lpstr>
      <vt:lpstr>PowerPoint Presentation</vt:lpstr>
      <vt:lpstr>The Feeding Relationships</vt:lpstr>
      <vt:lpstr>Other Examples of Interactions and Interdependence Between Different Organisms:</vt:lpstr>
      <vt:lpstr>8/29-8/30 Warmup</vt:lpstr>
      <vt:lpstr>The Living Relationships, Symbiosis</vt:lpstr>
      <vt:lpstr>Predation</vt:lpstr>
      <vt:lpstr>Commensalism</vt:lpstr>
      <vt:lpstr>Mutualism</vt:lpstr>
      <vt:lpstr>Parasitism</vt:lpstr>
      <vt:lpstr> Amensalism </vt:lpstr>
      <vt:lpstr>Models Showing Flow of Energy Through Ecosystems: Food Chains and Food Webs</vt:lpstr>
      <vt:lpstr>Biogeochemical Cycles (Nutrient Cycles) </vt:lpstr>
      <vt:lpstr>Concept of Scale in Biology</vt:lpstr>
      <vt:lpstr>Levels of Organization in Ecology</vt:lpstr>
      <vt:lpstr>Emergent Properties </vt:lpstr>
      <vt:lpstr>Details of the Levels of Organization in Ecology</vt:lpstr>
      <vt:lpstr>Details of the Levels of Organization in Ecology  (cont.)</vt:lpstr>
      <vt:lpstr>Details of the Levels of Organization in Ecology  (cont.)</vt:lpstr>
      <vt:lpstr>Details of the Levels of Organization in Ecology  (cont.)</vt:lpstr>
      <vt:lpstr>Details of the Levels of Organization in Ecology  (cont.)</vt:lpstr>
      <vt:lpstr>Details of the Levels of Organization in Ecology  (cont.)</vt:lpstr>
      <vt:lpstr>Details of the Levels of Organization in Ecology  (cont.)</vt:lpstr>
      <vt:lpstr>Details of the Levels of Organization in Ecology  (cont.)</vt:lpstr>
      <vt:lpstr>Summary of the Levels of Organization in Ecology</vt:lpstr>
      <vt:lpstr>Questions to Ponder from Lesson 1Part 1</vt:lpstr>
      <vt:lpstr>Questions to Ponder from Lesson 1 Part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Lesson 1 Overview of Ecology</dc:title>
  <dc:creator>John Levasseur</dc:creator>
  <cp:lastModifiedBy>Mulcahey, Brian</cp:lastModifiedBy>
  <cp:revision>79</cp:revision>
  <dcterms:created xsi:type="dcterms:W3CDTF">2007-09-30T21:15:53Z</dcterms:created>
  <dcterms:modified xsi:type="dcterms:W3CDTF">2013-09-12T12:51:40Z</dcterms:modified>
</cp:coreProperties>
</file>